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26"/>
  </p:notesMasterIdLst>
  <p:handoutMasterIdLst>
    <p:handoutMasterId r:id="rId27"/>
  </p:handoutMasterIdLst>
  <p:sldIdLst>
    <p:sldId id="256" r:id="rId2"/>
    <p:sldId id="385" r:id="rId3"/>
    <p:sldId id="432" r:id="rId4"/>
    <p:sldId id="387" r:id="rId5"/>
    <p:sldId id="388" r:id="rId6"/>
    <p:sldId id="331" r:id="rId7"/>
    <p:sldId id="323" r:id="rId8"/>
    <p:sldId id="433" r:id="rId9"/>
    <p:sldId id="437" r:id="rId10"/>
    <p:sldId id="438" r:id="rId11"/>
    <p:sldId id="439" r:id="rId12"/>
    <p:sldId id="390" r:id="rId13"/>
    <p:sldId id="434" r:id="rId14"/>
    <p:sldId id="257" r:id="rId15"/>
    <p:sldId id="395" r:id="rId16"/>
    <p:sldId id="396" r:id="rId17"/>
    <p:sldId id="397" r:id="rId18"/>
    <p:sldId id="389" r:id="rId19"/>
    <p:sldId id="337" r:id="rId20"/>
    <p:sldId id="435" r:id="rId21"/>
    <p:sldId id="355" r:id="rId22"/>
    <p:sldId id="423" r:id="rId23"/>
    <p:sldId id="436" r:id="rId24"/>
    <p:sldId id="325"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ert Ricci" initials="" lastIdx="35" clrIdx="0"/>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3EAEB"/>
    <a:srgbClr val="08373E"/>
    <a:srgbClr val="25555D"/>
    <a:srgbClr val="4D787D"/>
    <a:srgbClr val="638A8F"/>
    <a:srgbClr val="277B9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21" autoAdjust="0"/>
    <p:restoredTop sz="91415" autoAdjust="0"/>
  </p:normalViewPr>
  <p:slideViewPr>
    <p:cSldViewPr snapToGrid="0" snapToObjects="1">
      <p:cViewPr varScale="1">
        <p:scale>
          <a:sx n="115" d="100"/>
          <a:sy n="115" d="100"/>
        </p:scale>
        <p:origin x="1232" y="200"/>
      </p:cViewPr>
      <p:guideLst>
        <p:guide orient="horz" pos="2160"/>
        <p:guide pos="2880"/>
      </p:guideLst>
    </p:cSldViewPr>
  </p:slideViewPr>
  <p:outlineViewPr>
    <p:cViewPr>
      <p:scale>
        <a:sx n="33" d="100"/>
        <a:sy n="33" d="100"/>
      </p:scale>
      <p:origin x="0" y="100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4AD4E2D-BBD2-AA48-88F7-E67A671A1015}" type="datetime1">
              <a:rPr lang="en-US" smtClean="0"/>
              <a:t>5/29/19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CEF45C-8C98-A04A-9BAF-B7103500C2B3}" type="slidenum">
              <a:rPr lang="en-US" smtClean="0"/>
              <a:t>‹#›</a:t>
            </a:fld>
            <a:endParaRPr lang="en-US"/>
          </a:p>
        </p:txBody>
      </p:sp>
    </p:spTree>
    <p:extLst>
      <p:ext uri="{BB962C8B-B14F-4D97-AF65-F5344CB8AC3E}">
        <p14:creationId xmlns:p14="http://schemas.microsoft.com/office/powerpoint/2010/main" val="327277369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99B736-4485-3B41-9F73-5C70C0DE95EF}" type="datetime1">
              <a:rPr lang="en-US" smtClean="0"/>
              <a:t>5/29/19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43DDB4-592D-9E4B-ACA5-3E2EC6DEFE0A}" type="slidenum">
              <a:rPr lang="en-US" smtClean="0"/>
              <a:t>‹#›</a:t>
            </a:fld>
            <a:endParaRPr lang="en-US"/>
          </a:p>
        </p:txBody>
      </p:sp>
    </p:spTree>
    <p:extLst>
      <p:ext uri="{BB962C8B-B14F-4D97-AF65-F5344CB8AC3E}">
        <p14:creationId xmlns:p14="http://schemas.microsoft.com/office/powerpoint/2010/main" val="60603981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643DDB4-592D-9E4B-ACA5-3E2EC6DEFE0A}" type="slidenum">
              <a:rPr lang="en-US" smtClean="0"/>
              <a:t>1</a:t>
            </a:fld>
            <a:endParaRPr lang="en-US"/>
          </a:p>
        </p:txBody>
      </p:sp>
    </p:spTree>
    <p:extLst>
      <p:ext uri="{BB962C8B-B14F-4D97-AF65-F5344CB8AC3E}">
        <p14:creationId xmlns:p14="http://schemas.microsoft.com/office/powerpoint/2010/main" val="137488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3DDB4-592D-9E4B-ACA5-3E2EC6DEFE0A}" type="slidenum">
              <a:rPr lang="en-US" smtClean="0"/>
              <a:t>2</a:t>
            </a:fld>
            <a:endParaRPr lang="en-US"/>
          </a:p>
        </p:txBody>
      </p:sp>
    </p:spTree>
    <p:extLst>
      <p:ext uri="{BB962C8B-B14F-4D97-AF65-F5344CB8AC3E}">
        <p14:creationId xmlns:p14="http://schemas.microsoft.com/office/powerpoint/2010/main" val="2073225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643DDB4-592D-9E4B-ACA5-3E2EC6DEFE0A}" type="slidenum">
              <a:rPr lang="en-US" smtClean="0"/>
              <a:t>5</a:t>
            </a:fld>
            <a:endParaRPr lang="en-US"/>
          </a:p>
        </p:txBody>
      </p:sp>
    </p:spTree>
    <p:extLst>
      <p:ext uri="{BB962C8B-B14F-4D97-AF65-F5344CB8AC3E}">
        <p14:creationId xmlns:p14="http://schemas.microsoft.com/office/powerpoint/2010/main" val="955862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643DDB4-592D-9E4B-ACA5-3E2EC6DEFE0A}" type="slidenum">
              <a:rPr lang="en-US" smtClean="0"/>
              <a:t>7</a:t>
            </a:fld>
            <a:endParaRPr lang="en-US"/>
          </a:p>
        </p:txBody>
      </p:sp>
    </p:spTree>
    <p:extLst>
      <p:ext uri="{BB962C8B-B14F-4D97-AF65-F5344CB8AC3E}">
        <p14:creationId xmlns:p14="http://schemas.microsoft.com/office/powerpoint/2010/main" val="3163905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A643DDB4-592D-9E4B-ACA5-3E2EC6DEFE0A}" type="slidenum">
              <a:rPr lang="en-US" smtClean="0"/>
              <a:t>8</a:t>
            </a:fld>
            <a:endParaRPr lang="en-US"/>
          </a:p>
        </p:txBody>
      </p:sp>
    </p:spTree>
    <p:extLst>
      <p:ext uri="{BB962C8B-B14F-4D97-AF65-F5344CB8AC3E}">
        <p14:creationId xmlns:p14="http://schemas.microsoft.com/office/powerpoint/2010/main" val="3163905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643DDB4-592D-9E4B-ACA5-3E2EC6DEFE0A}" type="slidenum">
              <a:rPr lang="en-US" smtClean="0"/>
              <a:t>12</a:t>
            </a:fld>
            <a:endParaRPr lang="en-US"/>
          </a:p>
        </p:txBody>
      </p:sp>
    </p:spTree>
    <p:extLst>
      <p:ext uri="{BB962C8B-B14F-4D97-AF65-F5344CB8AC3E}">
        <p14:creationId xmlns:p14="http://schemas.microsoft.com/office/powerpoint/2010/main" val="1574180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Slide Number Placeholder 10"/>
          <p:cNvSpPr>
            <a:spLocks noGrp="1"/>
          </p:cNvSpPr>
          <p:nvPr>
            <p:ph type="sldNum" sz="quarter" idx="4"/>
          </p:nvPr>
        </p:nvSpPr>
        <p:spPr>
          <a:xfrm>
            <a:off x="8174160" y="2104"/>
            <a:ext cx="512639" cy="365125"/>
          </a:xfrm>
          <a:prstGeom prst="rect">
            <a:avLst/>
          </a:prstGeom>
        </p:spPr>
        <p:txBody>
          <a:bodyPr vert="horz" lIns="91440" tIns="45720" rIns="91440" bIns="45720" rtlCol="0" anchor="ctr"/>
          <a:lstStyle>
            <a:lvl1pPr algn="r">
              <a:defRPr sz="1800">
                <a:solidFill>
                  <a:schemeClr val="bg1"/>
                </a:solidFill>
                <a:latin typeface="+mj-lt"/>
              </a:defRPr>
            </a:lvl1pPr>
          </a:lstStyle>
          <a:p>
            <a:fld id="{2CBD76A8-AF67-E749-9A7E-BF330B4AAB7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4" name="Slide Number Placeholder 10"/>
          <p:cNvSpPr>
            <a:spLocks noGrp="1"/>
          </p:cNvSpPr>
          <p:nvPr>
            <p:ph type="sldNum" sz="quarter" idx="4"/>
          </p:nvPr>
        </p:nvSpPr>
        <p:spPr>
          <a:xfrm>
            <a:off x="8174160" y="2104"/>
            <a:ext cx="512639" cy="365125"/>
          </a:xfrm>
          <a:prstGeom prst="rect">
            <a:avLst/>
          </a:prstGeom>
        </p:spPr>
        <p:txBody>
          <a:bodyPr vert="horz" lIns="91440" tIns="45720" rIns="91440" bIns="45720" rtlCol="0" anchor="ctr"/>
          <a:lstStyle>
            <a:lvl1pPr algn="r">
              <a:defRPr sz="1800">
                <a:solidFill>
                  <a:schemeClr val="bg1"/>
                </a:solidFill>
                <a:latin typeface="+mj-lt"/>
              </a:defRPr>
            </a:lvl1pPr>
          </a:lstStyle>
          <a:p>
            <a:fld id="{2CBD76A8-AF67-E749-9A7E-BF330B4AAB7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none"/>
            </a:lvl1pPr>
          </a:lstStyle>
          <a:p>
            <a:r>
              <a:rPr lang="en-US" dirty="0"/>
              <a:t>Click to edit Master title style</a:t>
            </a:r>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userDrawn="1"/>
        </p:nvGrpSpPr>
        <p:grpSpPr>
          <a:xfrm>
            <a:off x="7029747" y="4809072"/>
            <a:ext cx="1459089" cy="1459089"/>
            <a:chOff x="6815667" y="903111"/>
            <a:chExt cx="1989666" cy="1989666"/>
          </a:xfrm>
        </p:grpSpPr>
        <p:sp>
          <p:nvSpPr>
            <p:cNvPr id="9" name="Oval 8"/>
            <p:cNvSpPr/>
            <p:nvPr userDrawn="1"/>
          </p:nvSpPr>
          <p:spPr>
            <a:xfrm>
              <a:off x="6815667" y="903111"/>
              <a:ext cx="1989666" cy="1989666"/>
            </a:xfrm>
            <a:prstGeom prst="ellipse">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cloudlab-flask.pdf"/>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146079" y="1125361"/>
              <a:ext cx="1328843" cy="1545166"/>
            </a:xfrm>
            <a:prstGeom prst="rect">
              <a:avLst/>
            </a:prstGeom>
          </p:spPr>
        </p:pic>
      </p:grpSp>
      <p:sp>
        <p:nvSpPr>
          <p:cNvPr id="8" name="Slide Number Placeholder 10"/>
          <p:cNvSpPr>
            <a:spLocks noGrp="1"/>
          </p:cNvSpPr>
          <p:nvPr>
            <p:ph type="sldNum" sz="quarter" idx="4"/>
          </p:nvPr>
        </p:nvSpPr>
        <p:spPr>
          <a:xfrm>
            <a:off x="8174160" y="2104"/>
            <a:ext cx="512639" cy="365125"/>
          </a:xfrm>
          <a:prstGeom prst="rect">
            <a:avLst/>
          </a:prstGeom>
        </p:spPr>
        <p:txBody>
          <a:bodyPr vert="horz" lIns="91440" tIns="45720" rIns="91440" bIns="45720" rtlCol="0" anchor="ctr"/>
          <a:lstStyle>
            <a:lvl1pPr algn="r">
              <a:defRPr sz="1800">
                <a:solidFill>
                  <a:schemeClr val="tx1"/>
                </a:solidFill>
                <a:latin typeface="+mj-lt"/>
              </a:defRPr>
            </a:lvl1pPr>
          </a:lstStyle>
          <a:p>
            <a:fld id="{2CBD76A8-AF67-E749-9A7E-BF330B4AAB78}"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10"/>
          <p:cNvSpPr>
            <a:spLocks noGrp="1"/>
          </p:cNvSpPr>
          <p:nvPr>
            <p:ph type="sldNum" sz="quarter" idx="4"/>
          </p:nvPr>
        </p:nvSpPr>
        <p:spPr>
          <a:xfrm>
            <a:off x="8174160" y="2104"/>
            <a:ext cx="512639" cy="365125"/>
          </a:xfrm>
          <a:prstGeom prst="rect">
            <a:avLst/>
          </a:prstGeom>
        </p:spPr>
        <p:txBody>
          <a:bodyPr vert="horz" lIns="91440" tIns="45720" rIns="91440" bIns="45720" rtlCol="0" anchor="ctr"/>
          <a:lstStyle>
            <a:lvl1pPr algn="r">
              <a:defRPr sz="1800">
                <a:solidFill>
                  <a:schemeClr val="bg1"/>
                </a:solidFill>
                <a:latin typeface="+mj-lt"/>
              </a:defRPr>
            </a:lvl1pPr>
          </a:lstStyle>
          <a:p>
            <a:fld id="{2CBD76A8-AF67-E749-9A7E-BF330B4AAB7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Slide Number Placeholder 10"/>
          <p:cNvSpPr>
            <a:spLocks noGrp="1"/>
          </p:cNvSpPr>
          <p:nvPr>
            <p:ph type="sldNum" sz="quarter" idx="10"/>
          </p:nvPr>
        </p:nvSpPr>
        <p:spPr>
          <a:xfrm>
            <a:off x="8174160" y="2104"/>
            <a:ext cx="512639" cy="365125"/>
          </a:xfrm>
          <a:prstGeom prst="rect">
            <a:avLst/>
          </a:prstGeom>
        </p:spPr>
        <p:txBody>
          <a:bodyPr vert="horz" lIns="91440" tIns="45720" rIns="91440" bIns="45720" rtlCol="0" anchor="ctr"/>
          <a:lstStyle>
            <a:lvl1pPr algn="r">
              <a:defRPr sz="1800">
                <a:solidFill>
                  <a:schemeClr val="bg1"/>
                </a:solidFill>
                <a:latin typeface="+mj-lt"/>
              </a:defRPr>
            </a:lvl1pPr>
          </a:lstStyle>
          <a:p>
            <a:fld id="{2CBD76A8-AF67-E749-9A7E-BF330B4AAB7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10"/>
          <p:cNvSpPr>
            <a:spLocks noGrp="1"/>
          </p:cNvSpPr>
          <p:nvPr>
            <p:ph type="sldNum" sz="quarter" idx="4"/>
          </p:nvPr>
        </p:nvSpPr>
        <p:spPr>
          <a:xfrm>
            <a:off x="8174160" y="2104"/>
            <a:ext cx="512639" cy="365125"/>
          </a:xfrm>
          <a:prstGeom prst="rect">
            <a:avLst/>
          </a:prstGeom>
        </p:spPr>
        <p:txBody>
          <a:bodyPr vert="horz" lIns="91440" tIns="45720" rIns="91440" bIns="45720" rtlCol="0" anchor="ctr"/>
          <a:lstStyle>
            <a:lvl1pPr algn="r">
              <a:defRPr sz="1800">
                <a:solidFill>
                  <a:schemeClr val="bg1"/>
                </a:solidFill>
                <a:latin typeface="+mj-lt"/>
              </a:defRPr>
            </a:lvl1pPr>
          </a:lstStyle>
          <a:p>
            <a:fld id="{2CBD76A8-AF67-E749-9A7E-BF330B4AAB7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0"/>
          <p:cNvSpPr>
            <a:spLocks noGrp="1"/>
          </p:cNvSpPr>
          <p:nvPr>
            <p:ph type="sldNum" sz="quarter" idx="4"/>
          </p:nvPr>
        </p:nvSpPr>
        <p:spPr>
          <a:xfrm>
            <a:off x="8174160" y="2104"/>
            <a:ext cx="512639" cy="365125"/>
          </a:xfrm>
          <a:prstGeom prst="rect">
            <a:avLst/>
          </a:prstGeom>
        </p:spPr>
        <p:txBody>
          <a:bodyPr vert="horz" lIns="91440" tIns="45720" rIns="91440" bIns="45720" rtlCol="0" anchor="ctr"/>
          <a:lstStyle>
            <a:lvl1pPr algn="r">
              <a:defRPr sz="1800">
                <a:solidFill>
                  <a:schemeClr val="bg1"/>
                </a:solidFill>
                <a:latin typeface="+mj-lt"/>
              </a:defRPr>
            </a:lvl1pPr>
          </a:lstStyle>
          <a:p>
            <a:fld id="{2CBD76A8-AF67-E749-9A7E-BF330B4AAB7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Slide Number Placeholder 10"/>
          <p:cNvSpPr>
            <a:spLocks noGrp="1"/>
          </p:cNvSpPr>
          <p:nvPr>
            <p:ph type="sldNum" sz="quarter" idx="4"/>
          </p:nvPr>
        </p:nvSpPr>
        <p:spPr>
          <a:xfrm>
            <a:off x="8174160" y="2104"/>
            <a:ext cx="512639" cy="365125"/>
          </a:xfrm>
          <a:prstGeom prst="rect">
            <a:avLst/>
          </a:prstGeom>
        </p:spPr>
        <p:txBody>
          <a:bodyPr vert="horz" lIns="91440" tIns="45720" rIns="91440" bIns="45720" rtlCol="0" anchor="ctr"/>
          <a:lstStyle>
            <a:lvl1pPr algn="r">
              <a:defRPr sz="1800">
                <a:solidFill>
                  <a:schemeClr val="bg1"/>
                </a:solidFill>
                <a:latin typeface="+mj-lt"/>
              </a:defRPr>
            </a:lvl1pPr>
          </a:lstStyle>
          <a:p>
            <a:fld id="{2CBD76A8-AF67-E749-9A7E-BF330B4AAB7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10"/>
          <p:cNvSpPr>
            <a:spLocks noGrp="1"/>
          </p:cNvSpPr>
          <p:nvPr>
            <p:ph type="sldNum" sz="quarter" idx="4"/>
          </p:nvPr>
        </p:nvSpPr>
        <p:spPr>
          <a:xfrm>
            <a:off x="8174160" y="2104"/>
            <a:ext cx="512639" cy="365125"/>
          </a:xfrm>
          <a:prstGeom prst="rect">
            <a:avLst/>
          </a:prstGeom>
        </p:spPr>
        <p:txBody>
          <a:bodyPr vert="horz" lIns="91440" tIns="45720" rIns="91440" bIns="45720" rtlCol="0" anchor="ctr"/>
          <a:lstStyle>
            <a:lvl1pPr algn="r">
              <a:defRPr sz="1800">
                <a:solidFill>
                  <a:schemeClr val="bg1"/>
                </a:solidFill>
                <a:latin typeface="+mj-lt"/>
              </a:defRPr>
            </a:lvl1pPr>
          </a:lstStyle>
          <a:p>
            <a:fld id="{2CBD76A8-AF67-E749-9A7E-BF330B4AAB78}"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em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userDrawn="1"/>
        </p:nvSpPr>
        <p:spPr>
          <a:xfrm>
            <a:off x="0" y="-22225"/>
            <a:ext cx="9153144" cy="3897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60000"/>
                  <a:lumOff val="40000"/>
                </a:schemeClr>
              </a:solidFill>
            </a:endParaRPr>
          </a:p>
        </p:txBody>
      </p:sp>
      <p:pic>
        <p:nvPicPr>
          <p:cNvPr id="9" name="Picture 8" descr="cloudlab-flask-small-outline.pdf"/>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427182" y="32385"/>
            <a:ext cx="620569" cy="620569"/>
          </a:xfrm>
          <a:prstGeom prst="rect">
            <a:avLst/>
          </a:prstGeom>
        </p:spPr>
      </p:pic>
      <p:sp>
        <p:nvSpPr>
          <p:cNvPr id="12" name="TextBox 11"/>
          <p:cNvSpPr txBox="1"/>
          <p:nvPr userDrawn="1"/>
        </p:nvSpPr>
        <p:spPr>
          <a:xfrm>
            <a:off x="1151660" y="-2103"/>
            <a:ext cx="1289911" cy="369332"/>
          </a:xfrm>
          <a:prstGeom prst="rect">
            <a:avLst/>
          </a:prstGeom>
          <a:noFill/>
        </p:spPr>
        <p:txBody>
          <a:bodyPr wrap="none" rtlCol="0">
            <a:spAutoFit/>
          </a:bodyPr>
          <a:lstStyle/>
          <a:p>
            <a:pPr algn="l"/>
            <a:r>
              <a:rPr lang="en-US" dirty="0">
                <a:solidFill>
                  <a:srgbClr val="E3EAEB"/>
                </a:solidFill>
                <a:latin typeface="+mj-lt"/>
              </a:rPr>
              <a:t>CloudLab</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emf"/><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image" Target="../media/image28.emf"/><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png"/><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s>
</file>

<file path=ppt/slides/_rels/slide2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emf"/><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loudlab-logo.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0831" y="2415352"/>
            <a:ext cx="7302335" cy="1261533"/>
          </a:xfrm>
          <a:prstGeom prst="rect">
            <a:avLst/>
          </a:prstGeom>
        </p:spPr>
      </p:pic>
      <p:sp>
        <p:nvSpPr>
          <p:cNvPr id="3" name="TextBox 2"/>
          <p:cNvSpPr txBox="1"/>
          <p:nvPr/>
        </p:nvSpPr>
        <p:spPr>
          <a:xfrm>
            <a:off x="3137150" y="4328932"/>
            <a:ext cx="2869696" cy="646331"/>
          </a:xfrm>
          <a:prstGeom prst="rect">
            <a:avLst/>
          </a:prstGeom>
          <a:noFill/>
        </p:spPr>
        <p:txBody>
          <a:bodyPr wrap="none" rtlCol="0">
            <a:spAutoFit/>
          </a:bodyPr>
          <a:lstStyle/>
          <a:p>
            <a:pPr algn="ctr"/>
            <a:r>
              <a:rPr lang="en-US" sz="3600" dirty="0">
                <a:latin typeface="+mj-lt"/>
              </a:rPr>
              <a:t>Robert Ricci</a:t>
            </a:r>
          </a:p>
        </p:txBody>
      </p:sp>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75194" y="5325425"/>
            <a:ext cx="1891014" cy="1301082"/>
          </a:xfrm>
          <a:prstGeom prst="rect">
            <a:avLst/>
          </a:prstGeom>
        </p:spPr>
      </p:pic>
    </p:spTree>
    <p:extLst>
      <p:ext uri="{BB962C8B-B14F-4D97-AF65-F5344CB8AC3E}">
        <p14:creationId xmlns:p14="http://schemas.microsoft.com/office/powerpoint/2010/main" val="2844024914"/>
      </p:ext>
    </p:extLst>
  </p:cSld>
  <p:clrMapOvr>
    <a:masterClrMapping/>
  </p:clrMapOvr>
  <mc:AlternateContent xmlns:mc="http://schemas.openxmlformats.org/markup-compatibility/2006" xmlns:p14="http://schemas.microsoft.com/office/powerpoint/2010/main">
    <mc:Choice Requires="p14">
      <p:transition spd="slow" p14:dur="2000" advTm="1267"/>
    </mc:Choice>
    <mc:Fallback xmlns="">
      <p:transition xmlns:p14="http://schemas.microsoft.com/office/powerpoint/2010/main" spd="slow" advTm="126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Downtown Data Center</a:t>
            </a:r>
          </a:p>
        </p:txBody>
      </p:sp>
      <p:sp>
        <p:nvSpPr>
          <p:cNvPr id="3" name="Slide Number Placeholder 2"/>
          <p:cNvSpPr>
            <a:spLocks noGrp="1"/>
          </p:cNvSpPr>
          <p:nvPr>
            <p:ph type="sldNum" sz="quarter" idx="4"/>
          </p:nvPr>
        </p:nvSpPr>
        <p:spPr/>
        <p:txBody>
          <a:bodyPr/>
          <a:lstStyle/>
          <a:p>
            <a:fld id="{2CBD76A8-AF67-E749-9A7E-BF330B4AAB78}" type="slidenum">
              <a:rPr lang="en-US" smtClean="0"/>
              <a:pPr/>
              <a:t>10</a:t>
            </a:fld>
            <a:endParaRPr lang="en-US" dirty="0"/>
          </a:p>
        </p:txBody>
      </p:sp>
      <p:pic>
        <p:nvPicPr>
          <p:cNvPr id="4" name="Picture 3" descr="CDC_9223-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100" y="1604818"/>
            <a:ext cx="3364676" cy="4710546"/>
          </a:xfrm>
          <a:prstGeom prst="rect">
            <a:avLst/>
          </a:prstGeom>
        </p:spPr>
      </p:pic>
      <p:pic>
        <p:nvPicPr>
          <p:cNvPr id="5" name="Picture 4" descr="CDC_928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922" y="1600197"/>
            <a:ext cx="3367977" cy="4715167"/>
          </a:xfrm>
          <a:prstGeom prst="rect">
            <a:avLst/>
          </a:prstGeom>
        </p:spPr>
      </p:pic>
    </p:spTree>
    <p:extLst>
      <p:ext uri="{BB962C8B-B14F-4D97-AF65-F5344CB8AC3E}">
        <p14:creationId xmlns:p14="http://schemas.microsoft.com/office/powerpoint/2010/main" val="173638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CBD76A8-AF67-E749-9A7E-BF330B4AAB78}" type="slidenum">
              <a:rPr lang="en-US" smtClean="0"/>
              <a:pPr/>
              <a:t>11</a:t>
            </a:fld>
            <a:endParaRPr lang="en-US" dirty="0"/>
          </a:p>
        </p:txBody>
      </p:sp>
      <p:pic>
        <p:nvPicPr>
          <p:cNvPr id="5" name="Picture 4" descr="CDC_926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64" y="684481"/>
            <a:ext cx="8455889" cy="6039920"/>
          </a:xfrm>
          <a:prstGeom prst="rect">
            <a:avLst/>
          </a:prstGeom>
        </p:spPr>
      </p:pic>
    </p:spTree>
    <p:extLst>
      <p:ext uri="{BB962C8B-B14F-4D97-AF65-F5344CB8AC3E}">
        <p14:creationId xmlns:p14="http://schemas.microsoft.com/office/powerpoint/2010/main" val="1207549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70" y="1640014"/>
            <a:ext cx="8819909" cy="4899949"/>
          </a:xfrm>
          <a:prstGeom prst="rect">
            <a:avLst/>
          </a:prstGeom>
        </p:spPr>
      </p:pic>
      <p:sp>
        <p:nvSpPr>
          <p:cNvPr id="2" name="Title 1"/>
          <p:cNvSpPr>
            <a:spLocks noGrp="1"/>
          </p:cNvSpPr>
          <p:nvPr>
            <p:ph type="title"/>
          </p:nvPr>
        </p:nvSpPr>
        <p:spPr/>
        <p:txBody>
          <a:bodyPr/>
          <a:lstStyle/>
          <a:p>
            <a:r>
              <a:rPr lang="en-US" dirty="0"/>
              <a:t>CloudLab Users So Far</a:t>
            </a:r>
          </a:p>
        </p:txBody>
      </p:sp>
      <p:sp>
        <p:nvSpPr>
          <p:cNvPr id="3" name="Slide Number Placeholder 2"/>
          <p:cNvSpPr>
            <a:spLocks noGrp="1"/>
          </p:cNvSpPr>
          <p:nvPr>
            <p:ph type="sldNum" sz="quarter" idx="4"/>
          </p:nvPr>
        </p:nvSpPr>
        <p:spPr/>
        <p:txBody>
          <a:bodyPr/>
          <a:lstStyle/>
          <a:p>
            <a:fld id="{2CBD76A8-AF67-E749-9A7E-BF330B4AAB78}" type="slidenum">
              <a:rPr lang="en-US" smtClean="0"/>
              <a:pPr/>
              <a:t>12</a:t>
            </a:fld>
            <a:endParaRPr lang="en-US" dirty="0"/>
          </a:p>
        </p:txBody>
      </p:sp>
      <p:grpSp>
        <p:nvGrpSpPr>
          <p:cNvPr id="9" name="Group 8"/>
          <p:cNvGrpSpPr/>
          <p:nvPr/>
        </p:nvGrpSpPr>
        <p:grpSpPr>
          <a:xfrm>
            <a:off x="2801923" y="1339073"/>
            <a:ext cx="2752435" cy="1320363"/>
            <a:chOff x="785092" y="5247107"/>
            <a:chExt cx="2031999" cy="1320363"/>
          </a:xfrm>
        </p:grpSpPr>
        <p:sp>
          <p:nvSpPr>
            <p:cNvPr id="10" name="Rectangle 9"/>
            <p:cNvSpPr/>
            <p:nvPr/>
          </p:nvSpPr>
          <p:spPr>
            <a:xfrm>
              <a:off x="785092" y="5247107"/>
              <a:ext cx="2031999" cy="1320363"/>
            </a:xfrm>
            <a:prstGeom prst="rect">
              <a:avLst/>
            </a:prstGeom>
            <a:solidFill>
              <a:srgbClr val="08373E"/>
            </a:solidFill>
            <a:ln>
              <a:solidFill>
                <a:srgbClr val="E3EAEB"/>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86230" y="5307124"/>
              <a:ext cx="1829723" cy="1200329"/>
            </a:xfrm>
            <a:prstGeom prst="rect">
              <a:avLst/>
            </a:prstGeom>
            <a:noFill/>
          </p:spPr>
          <p:txBody>
            <a:bodyPr wrap="square" rtlCol="0">
              <a:spAutoFit/>
            </a:bodyPr>
            <a:lstStyle/>
            <a:p>
              <a:r>
                <a:rPr lang="en-US" b="1" dirty="0">
                  <a:solidFill>
                    <a:schemeClr val="bg1"/>
                  </a:solidFill>
                  <a:latin typeface="+mj-lt"/>
                </a:rPr>
                <a:t>May 2019:</a:t>
              </a:r>
            </a:p>
            <a:p>
              <a:r>
                <a:rPr lang="en-US" dirty="0">
                  <a:solidFill>
                    <a:schemeClr val="bg1"/>
                  </a:solidFill>
                  <a:latin typeface="+mj-lt"/>
                </a:rPr>
                <a:t>858 projects</a:t>
              </a:r>
            </a:p>
            <a:p>
              <a:r>
                <a:rPr lang="en-US" dirty="0">
                  <a:solidFill>
                    <a:schemeClr val="bg1"/>
                  </a:solidFill>
                  <a:latin typeface="+mj-lt"/>
                </a:rPr>
                <a:t>3,694 users</a:t>
              </a:r>
            </a:p>
            <a:p>
              <a:r>
                <a:rPr lang="en-US" dirty="0">
                  <a:solidFill>
                    <a:schemeClr val="bg1"/>
                  </a:solidFill>
                  <a:latin typeface="+mj-lt"/>
                </a:rPr>
                <a:t>105,127 experiments</a:t>
              </a:r>
            </a:p>
          </p:txBody>
        </p:sp>
      </p:grpSp>
    </p:spTree>
    <p:extLst>
      <p:ext uri="{BB962C8B-B14F-4D97-AF65-F5344CB8AC3E}">
        <p14:creationId xmlns:p14="http://schemas.microsoft.com/office/powerpoint/2010/main" val="1345545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4816BE-32B6-48AE-9423-8ADD7EAC5339}"/>
              </a:ext>
            </a:extLst>
          </p:cNvPr>
          <p:cNvSpPr>
            <a:spLocks noGrp="1"/>
          </p:cNvSpPr>
          <p:nvPr>
            <p:ph type="title"/>
          </p:nvPr>
        </p:nvSpPr>
        <p:spPr/>
        <p:txBody>
          <a:bodyPr/>
          <a:lstStyle/>
          <a:p>
            <a:r>
              <a:rPr lang="en-US" dirty="0"/>
              <a:t>Research Made Possible</a:t>
            </a:r>
          </a:p>
        </p:txBody>
      </p:sp>
      <p:sp>
        <p:nvSpPr>
          <p:cNvPr id="5" name="Content Placeholder 4">
            <a:extLst>
              <a:ext uri="{FF2B5EF4-FFF2-40B4-BE49-F238E27FC236}">
                <a16:creationId xmlns:a16="http://schemas.microsoft.com/office/drawing/2014/main" id="{69BBF642-0764-4C38-854D-2E0E99AA6699}"/>
              </a:ext>
            </a:extLst>
          </p:cNvPr>
          <p:cNvSpPr>
            <a:spLocks noGrp="1"/>
          </p:cNvSpPr>
          <p:nvPr>
            <p:ph idx="1"/>
          </p:nvPr>
        </p:nvSpPr>
        <p:spPr/>
        <p:txBody>
          <a:bodyPr>
            <a:normAutofit fontScale="92500" lnSpcReduction="20000"/>
          </a:bodyPr>
          <a:lstStyle/>
          <a:p>
            <a:r>
              <a:rPr lang="en-US" dirty="0"/>
              <a:t>Building and improving hypervisors and other virtualization infrastructure</a:t>
            </a:r>
          </a:p>
          <a:p>
            <a:pPr marL="342900" lvl="1" indent="0">
              <a:buNone/>
            </a:pPr>
            <a:r>
              <a:rPr lang="en-US" dirty="0"/>
              <a:t>[Lim et al., </a:t>
            </a:r>
            <a:r>
              <a:rPr lang="en-US" b="1" dirty="0"/>
              <a:t>SOSP</a:t>
            </a:r>
            <a:r>
              <a:rPr lang="en-US" dirty="0"/>
              <a:t> ’17] [Liu et al., </a:t>
            </a:r>
            <a:r>
              <a:rPr lang="en-US" b="1" dirty="0"/>
              <a:t>SIGCOMM</a:t>
            </a:r>
            <a:r>
              <a:rPr lang="en-US" dirty="0"/>
              <a:t> ‘18]</a:t>
            </a:r>
          </a:p>
          <a:p>
            <a:r>
              <a:rPr lang="en-US" dirty="0"/>
              <a:t>Security: Testing attacks and defenses for the cloud</a:t>
            </a:r>
          </a:p>
          <a:p>
            <a:pPr marL="342900" lvl="1" indent="0">
              <a:buNone/>
            </a:pPr>
            <a:r>
              <a:rPr lang="en-US" dirty="0"/>
              <a:t>[</a:t>
            </a:r>
            <a:r>
              <a:rPr lang="en-US" dirty="0" err="1"/>
              <a:t>Baek</a:t>
            </a:r>
            <a:r>
              <a:rPr lang="en-US" dirty="0"/>
              <a:t> et al., </a:t>
            </a:r>
            <a:r>
              <a:rPr lang="en-US" b="1" dirty="0"/>
              <a:t>SOCC</a:t>
            </a:r>
            <a:r>
              <a:rPr lang="en-US" dirty="0"/>
              <a:t> ’18] [Shan et al., </a:t>
            </a:r>
            <a:r>
              <a:rPr lang="en-US" b="1" dirty="0"/>
              <a:t>CCS</a:t>
            </a:r>
            <a:r>
              <a:rPr lang="en-US" dirty="0"/>
              <a:t> ’17]</a:t>
            </a:r>
          </a:p>
          <a:p>
            <a:r>
              <a:rPr lang="en-US" dirty="0"/>
              <a:t>Low-latency networking (10s of </a:t>
            </a:r>
            <a:r>
              <a:rPr lang="el-GR" dirty="0"/>
              <a:t>μ</a:t>
            </a:r>
            <a:r>
              <a:rPr lang="en-US" dirty="0"/>
              <a:t>s) and RDMA</a:t>
            </a:r>
          </a:p>
          <a:p>
            <a:pPr marL="342900" lvl="1" indent="0">
              <a:buNone/>
            </a:pPr>
            <a:r>
              <a:rPr lang="en-US" dirty="0"/>
              <a:t>[Yoon et al., </a:t>
            </a:r>
            <a:r>
              <a:rPr lang="en-US" b="1" dirty="0"/>
              <a:t>SIGMOD</a:t>
            </a:r>
            <a:r>
              <a:rPr lang="en-US" dirty="0"/>
              <a:t> ’18] [Kulkarni et al., </a:t>
            </a:r>
            <a:r>
              <a:rPr lang="en-US" b="1" dirty="0"/>
              <a:t>OSDI</a:t>
            </a:r>
            <a:r>
              <a:rPr lang="en-US" dirty="0"/>
              <a:t> ’18] [Behrens et al., </a:t>
            </a:r>
            <a:r>
              <a:rPr lang="en-US" b="1" dirty="0"/>
              <a:t>DSN</a:t>
            </a:r>
            <a:r>
              <a:rPr lang="en-US" dirty="0"/>
              <a:t> ’18] [Gu et al. </a:t>
            </a:r>
            <a:r>
              <a:rPr lang="en-US" b="1" dirty="0"/>
              <a:t>NSDI</a:t>
            </a:r>
            <a:r>
              <a:rPr lang="en-US" dirty="0"/>
              <a:t> ‘17]</a:t>
            </a:r>
          </a:p>
          <a:p>
            <a:r>
              <a:rPr lang="en-US" dirty="0"/>
              <a:t>SDN: The whole stack, including hardware OpenFlow switches</a:t>
            </a:r>
          </a:p>
          <a:p>
            <a:pPr marL="342900" lvl="1" indent="0">
              <a:buNone/>
            </a:pPr>
            <a:r>
              <a:rPr lang="en-US" dirty="0"/>
              <a:t>[Li et al., </a:t>
            </a:r>
            <a:r>
              <a:rPr lang="en-US" b="1" dirty="0"/>
              <a:t>SDN-NVF</a:t>
            </a:r>
            <a:r>
              <a:rPr lang="en-US" dirty="0"/>
              <a:t> ’18] [Al-</a:t>
            </a:r>
            <a:r>
              <a:rPr lang="en-US" dirty="0" err="1"/>
              <a:t>Kiswani</a:t>
            </a:r>
            <a:r>
              <a:rPr lang="en-US" dirty="0"/>
              <a:t> et al., </a:t>
            </a:r>
            <a:r>
              <a:rPr lang="en-US" b="1" dirty="0"/>
              <a:t>HPDC</a:t>
            </a:r>
            <a:r>
              <a:rPr lang="en-US" dirty="0"/>
              <a:t> ’17] [</a:t>
            </a:r>
            <a:r>
              <a:rPr lang="en-US" dirty="0" err="1"/>
              <a:t>Tasiopolous</a:t>
            </a:r>
            <a:r>
              <a:rPr lang="en-US" dirty="0"/>
              <a:t> et al., </a:t>
            </a:r>
            <a:r>
              <a:rPr lang="en-US" b="1" dirty="0"/>
              <a:t>IFIP</a:t>
            </a:r>
            <a:r>
              <a:rPr lang="en-US" dirty="0"/>
              <a:t> ‘17]</a:t>
            </a:r>
          </a:p>
          <a:p>
            <a:r>
              <a:rPr lang="en-US" dirty="0"/>
              <a:t>Cloud control frameworks: studies that run their own clouds</a:t>
            </a:r>
          </a:p>
          <a:p>
            <a:pPr marL="342900" lvl="1" indent="0">
              <a:buNone/>
            </a:pPr>
            <a:r>
              <a:rPr lang="en-US" dirty="0"/>
              <a:t>[Du et al., </a:t>
            </a:r>
            <a:r>
              <a:rPr lang="en-US" b="1" dirty="0"/>
              <a:t>CCS</a:t>
            </a:r>
            <a:r>
              <a:rPr lang="en-US" dirty="0"/>
              <a:t> ’18] [</a:t>
            </a:r>
            <a:r>
              <a:rPr lang="en-US" dirty="0" err="1"/>
              <a:t>Duplyakin</a:t>
            </a:r>
            <a:r>
              <a:rPr lang="en-US" dirty="0"/>
              <a:t> et al., </a:t>
            </a:r>
            <a:r>
              <a:rPr lang="en-US" b="1" dirty="0" err="1"/>
              <a:t>ScienceCloud</a:t>
            </a:r>
            <a:r>
              <a:rPr lang="en-US" dirty="0"/>
              <a:t> ’17] [Mao et al., </a:t>
            </a:r>
            <a:r>
              <a:rPr lang="en-US" b="1" dirty="0"/>
              <a:t>IPCCC</a:t>
            </a:r>
            <a:r>
              <a:rPr lang="en-US" dirty="0"/>
              <a:t> ‘17]</a:t>
            </a:r>
          </a:p>
          <a:p>
            <a:r>
              <a:rPr lang="en-US" dirty="0"/>
              <a:t>Specialized topologies: control over cloud network topology</a:t>
            </a:r>
          </a:p>
          <a:p>
            <a:pPr marL="342900" lvl="1" indent="0">
              <a:buNone/>
            </a:pPr>
            <a:r>
              <a:rPr lang="en-US" dirty="0"/>
              <a:t>[Le et al., </a:t>
            </a:r>
            <a:r>
              <a:rPr lang="en-US" b="1" dirty="0"/>
              <a:t>SOCC</a:t>
            </a:r>
            <a:r>
              <a:rPr lang="en-US" dirty="0"/>
              <a:t> ’18] [Panda et al., </a:t>
            </a:r>
            <a:r>
              <a:rPr lang="en-US" b="1" dirty="0"/>
              <a:t>NSDI</a:t>
            </a:r>
            <a:r>
              <a:rPr lang="en-US" dirty="0"/>
              <a:t> ’17] [Liu et al., </a:t>
            </a:r>
            <a:r>
              <a:rPr lang="en-US" b="1" dirty="0" err="1"/>
              <a:t>CoNext</a:t>
            </a:r>
            <a:r>
              <a:rPr lang="en-US" dirty="0"/>
              <a:t> ‘15]</a:t>
            </a:r>
          </a:p>
        </p:txBody>
      </p:sp>
    </p:spTree>
    <p:extLst>
      <p:ext uri="{BB962C8B-B14F-4D97-AF65-F5344CB8AC3E}">
        <p14:creationId xmlns:p14="http://schemas.microsoft.com/office/powerpoint/2010/main" val="42339955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7BE48-3206-42DC-AC7B-9D6594D5FCEA}"/>
              </a:ext>
            </a:extLst>
          </p:cNvPr>
          <p:cNvSpPr>
            <a:spLocks noGrp="1"/>
          </p:cNvSpPr>
          <p:nvPr>
            <p:ph type="title"/>
          </p:nvPr>
        </p:nvSpPr>
        <p:spPr/>
        <p:txBody>
          <a:bodyPr/>
          <a:lstStyle/>
          <a:p>
            <a:r>
              <a:rPr lang="en-US" dirty="0"/>
              <a:t>Example Case Studies</a:t>
            </a:r>
          </a:p>
        </p:txBody>
      </p:sp>
      <p:sp>
        <p:nvSpPr>
          <p:cNvPr id="3" name="Content Placeholder 2">
            <a:extLst>
              <a:ext uri="{FF2B5EF4-FFF2-40B4-BE49-F238E27FC236}">
                <a16:creationId xmlns:a16="http://schemas.microsoft.com/office/drawing/2014/main" id="{09552B25-DA76-4D77-8584-B0C290907077}"/>
              </a:ext>
            </a:extLst>
          </p:cNvPr>
          <p:cNvSpPr>
            <a:spLocks noGrp="1"/>
          </p:cNvSpPr>
          <p:nvPr>
            <p:ph idx="1"/>
          </p:nvPr>
        </p:nvSpPr>
        <p:spPr/>
        <p:txBody>
          <a:bodyPr>
            <a:normAutofit fontScale="92500" lnSpcReduction="10000"/>
          </a:bodyPr>
          <a:lstStyle/>
          <a:p>
            <a:r>
              <a:rPr lang="en-US" dirty="0"/>
              <a:t>Kulkarni et al., OSDI 2018: </a:t>
            </a:r>
            <a:r>
              <a:rPr lang="en-US" i="1" dirty="0"/>
              <a:t>“Splinter: Bare-Metal Extensions for Multi-Tenant Low-Latency Storage”</a:t>
            </a:r>
          </a:p>
          <a:p>
            <a:pPr lvl="1"/>
            <a:r>
              <a:rPr lang="en-US" dirty="0"/>
              <a:t>Requires low-level access to low-latency NICs for close database/NIC integration</a:t>
            </a:r>
          </a:p>
          <a:p>
            <a:pPr lvl="1"/>
            <a:r>
              <a:rPr lang="en-US" dirty="0"/>
              <a:t>Requires performance isolation to measure low latency and performance tails</a:t>
            </a:r>
          </a:p>
          <a:p>
            <a:r>
              <a:rPr lang="en-US" dirty="0"/>
              <a:t> Le et al., SOCC 2018: </a:t>
            </a:r>
            <a:r>
              <a:rPr lang="en-US" i="1" dirty="0"/>
              <a:t>“</a:t>
            </a:r>
            <a:r>
              <a:rPr lang="en-US" i="1" dirty="0" err="1"/>
              <a:t>RoGUE</a:t>
            </a:r>
            <a:r>
              <a:rPr lang="en-US" i="1" dirty="0"/>
              <a:t>: RDMA over Generic </a:t>
            </a:r>
            <a:r>
              <a:rPr lang="en-US" i="1" dirty="0" err="1"/>
              <a:t>Unconverged</a:t>
            </a:r>
            <a:r>
              <a:rPr lang="en-US" i="1" dirty="0"/>
              <a:t> Ethernet”</a:t>
            </a:r>
          </a:p>
          <a:p>
            <a:pPr lvl="1"/>
            <a:r>
              <a:rPr lang="en-US" dirty="0"/>
              <a:t>Requires the ability to experiment with different switch QoS settings</a:t>
            </a:r>
          </a:p>
          <a:p>
            <a:pPr lvl="1"/>
            <a:r>
              <a:rPr lang="en-US" dirty="0"/>
              <a:t>Used </a:t>
            </a:r>
            <a:r>
              <a:rPr lang="en-US" dirty="0" err="1"/>
              <a:t>CloudLab’s</a:t>
            </a:r>
            <a:r>
              <a:rPr lang="en-US" dirty="0"/>
              <a:t> Layer-1 topology control and user-controlled switching</a:t>
            </a:r>
          </a:p>
          <a:p>
            <a:r>
              <a:rPr lang="en-US" dirty="0"/>
              <a:t>Lim et al., SOSP 2017: </a:t>
            </a:r>
            <a:r>
              <a:rPr lang="en-US" i="1" dirty="0"/>
              <a:t>“NEVE: Nested Virtualization Extensions for ARM”</a:t>
            </a:r>
          </a:p>
          <a:p>
            <a:pPr lvl="1"/>
            <a:r>
              <a:rPr lang="en-US" dirty="0"/>
              <a:t>Requires ability to run on bare metal, modify the hypervisor</a:t>
            </a:r>
          </a:p>
          <a:p>
            <a:pPr lvl="1"/>
            <a:r>
              <a:rPr lang="en-US" dirty="0"/>
              <a:t>Used </a:t>
            </a:r>
            <a:r>
              <a:rPr lang="en-US" dirty="0" err="1"/>
              <a:t>CloudLab’s</a:t>
            </a:r>
            <a:r>
              <a:rPr lang="en-US" dirty="0"/>
              <a:t> ARM64 servers, as well as x86-64 servers</a:t>
            </a:r>
          </a:p>
        </p:txBody>
      </p:sp>
    </p:spTree>
    <p:extLst>
      <p:ext uri="{BB962C8B-B14F-4D97-AF65-F5344CB8AC3E}">
        <p14:creationId xmlns:p14="http://schemas.microsoft.com/office/powerpoint/2010/main" val="2740965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on Each Others’ Work</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4"/>
          </p:nvPr>
        </p:nvSpPr>
        <p:spPr/>
        <p:txBody>
          <a:bodyPr/>
          <a:lstStyle/>
          <a:p>
            <a:fld id="{2CBD76A8-AF67-E749-9A7E-BF330B4AAB78}" type="slidenum">
              <a:rPr lang="en-US" smtClean="0"/>
              <a:pPr/>
              <a:t>15</a:t>
            </a:fld>
            <a:endParaRPr lang="en-US" dirty="0"/>
          </a:p>
        </p:txBody>
      </p:sp>
    </p:spTree>
    <p:extLst>
      <p:ext uri="{BB962C8B-B14F-4D97-AF65-F5344CB8AC3E}">
        <p14:creationId xmlns:p14="http://schemas.microsoft.com/office/powerpoint/2010/main" val="487772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CBD76A8-AF67-E749-9A7E-BF330B4AAB78}" type="slidenum">
              <a:rPr lang="en-US" smtClean="0"/>
              <a:pPr/>
              <a:t>16</a:t>
            </a:fld>
            <a:endParaRPr lang="en-US" dirty="0"/>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7487" y="746567"/>
            <a:ext cx="7592992" cy="5694744"/>
          </a:xfrm>
          <a:prstGeom prst="rect">
            <a:avLst/>
          </a:prstGeom>
        </p:spPr>
      </p:pic>
    </p:spTree>
    <p:extLst>
      <p:ext uri="{BB962C8B-B14F-4D97-AF65-F5344CB8AC3E}">
        <p14:creationId xmlns:p14="http://schemas.microsoft.com/office/powerpoint/2010/main" val="17633883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CBD76A8-AF67-E749-9A7E-BF330B4AAB78}" type="slidenum">
              <a:rPr lang="en-US" smtClean="0"/>
              <a:pPr/>
              <a:t>17</a:t>
            </a:fld>
            <a:endParaRPr lang="en-US" dirty="0"/>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049" y="879674"/>
            <a:ext cx="6991111" cy="5243333"/>
          </a:xfrm>
          <a:prstGeom prst="rect">
            <a:avLst/>
          </a:prstGeom>
        </p:spPr>
      </p:pic>
    </p:spTree>
    <p:extLst>
      <p:ext uri="{BB962C8B-B14F-4D97-AF65-F5344CB8AC3E}">
        <p14:creationId xmlns:p14="http://schemas.microsoft.com/office/powerpoint/2010/main" val="702546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Profiles: Packaged environments</a:t>
            </a:r>
          </a:p>
        </p:txBody>
      </p:sp>
      <p:sp>
        <p:nvSpPr>
          <p:cNvPr id="4" name="Slide Number Placeholder 3"/>
          <p:cNvSpPr>
            <a:spLocks noGrp="1"/>
          </p:cNvSpPr>
          <p:nvPr>
            <p:ph type="sldNum" sz="quarter" idx="4"/>
          </p:nvPr>
        </p:nvSpPr>
        <p:spPr/>
        <p:txBody>
          <a:bodyPr/>
          <a:lstStyle/>
          <a:p>
            <a:fld id="{2CBD76A8-AF67-E749-9A7E-BF330B4AAB78}" type="slidenum">
              <a:rPr lang="en-US" smtClean="0"/>
              <a:pPr/>
              <a:t>18</a:t>
            </a:fld>
            <a:endParaRPr lang="en-US" dirty="0"/>
          </a:p>
        </p:txBody>
      </p:sp>
      <p:grpSp>
        <p:nvGrpSpPr>
          <p:cNvPr id="19" name="Group 18"/>
          <p:cNvGrpSpPr/>
          <p:nvPr/>
        </p:nvGrpSpPr>
        <p:grpSpPr>
          <a:xfrm>
            <a:off x="3543422" y="4364736"/>
            <a:ext cx="2057155" cy="2279904"/>
            <a:chOff x="3543422" y="4364736"/>
            <a:chExt cx="2057155" cy="2279904"/>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543422" y="4364736"/>
              <a:ext cx="2057155" cy="2279904"/>
            </a:xfrm>
            <a:prstGeom prst="rect">
              <a:avLst/>
            </a:prstGeom>
          </p:spPr>
        </p:pic>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34812" y="5162804"/>
              <a:ext cx="809934" cy="803656"/>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64650" y="5564632"/>
              <a:ext cx="1069787" cy="981456"/>
            </a:xfrm>
            <a:prstGeom prst="rect">
              <a:avLst/>
            </a:prstGeom>
          </p:spPr>
        </p:pic>
      </p:grpSp>
      <p:grpSp>
        <p:nvGrpSpPr>
          <p:cNvPr id="17" name="Group 16"/>
          <p:cNvGrpSpPr/>
          <p:nvPr/>
        </p:nvGrpSpPr>
        <p:grpSpPr>
          <a:xfrm>
            <a:off x="1062736" y="4364736"/>
            <a:ext cx="2057155" cy="2279904"/>
            <a:chOff x="1062736" y="4364736"/>
            <a:chExt cx="2057155" cy="2279904"/>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62736" y="4364736"/>
              <a:ext cx="2057155" cy="2279904"/>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03606" y="5564632"/>
              <a:ext cx="1710360" cy="444500"/>
            </a:xfrm>
            <a:prstGeom prst="rect">
              <a:avLst/>
            </a:prstGeom>
          </p:spPr>
        </p:pic>
      </p:grpSp>
      <p:grpSp>
        <p:nvGrpSpPr>
          <p:cNvPr id="18" name="Group 17"/>
          <p:cNvGrpSpPr/>
          <p:nvPr/>
        </p:nvGrpSpPr>
        <p:grpSpPr>
          <a:xfrm>
            <a:off x="3705860" y="1804416"/>
            <a:ext cx="2057155" cy="2279904"/>
            <a:chOff x="3705860" y="1804416"/>
            <a:chExt cx="2057155" cy="2279904"/>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705860" y="1804416"/>
              <a:ext cx="2057155" cy="2279904"/>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35233" y="2857500"/>
              <a:ext cx="1644655" cy="927608"/>
            </a:xfrm>
            <a:prstGeom prst="rect">
              <a:avLst/>
            </a:prstGeom>
          </p:spPr>
        </p:pic>
      </p:grpSp>
      <p:grpSp>
        <p:nvGrpSpPr>
          <p:cNvPr id="21" name="Group 20"/>
          <p:cNvGrpSpPr/>
          <p:nvPr/>
        </p:nvGrpSpPr>
        <p:grpSpPr>
          <a:xfrm>
            <a:off x="6373324" y="2798064"/>
            <a:ext cx="2057155" cy="2279904"/>
            <a:chOff x="6373324" y="2798064"/>
            <a:chExt cx="2057155" cy="2279904"/>
          </a:xfrm>
        </p:grpSpPr>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73324" y="2798064"/>
              <a:ext cx="2057155" cy="2279904"/>
            </a:xfrm>
            <a:prstGeom prst="rect">
              <a:avLst/>
            </a:prstGeom>
          </p:spPr>
        </p:pic>
        <p:sp>
          <p:nvSpPr>
            <p:cNvPr id="20" name="TextBox 19"/>
            <p:cNvSpPr txBox="1"/>
            <p:nvPr/>
          </p:nvSpPr>
          <p:spPr>
            <a:xfrm>
              <a:off x="6535762" y="3669637"/>
              <a:ext cx="1500732" cy="1200329"/>
            </a:xfrm>
            <a:prstGeom prst="rect">
              <a:avLst/>
            </a:prstGeom>
            <a:noFill/>
          </p:spPr>
          <p:txBody>
            <a:bodyPr wrap="none" rtlCol="0">
              <a:spAutoFit/>
            </a:bodyPr>
            <a:lstStyle/>
            <a:p>
              <a:pPr algn="ctr"/>
              <a:r>
                <a:rPr lang="en-US" sz="2400" b="1" dirty="0">
                  <a:latin typeface="+mj-lt"/>
                </a:rPr>
                <a:t>Your</a:t>
              </a:r>
            </a:p>
            <a:p>
              <a:pPr algn="ctr"/>
              <a:r>
                <a:rPr lang="en-US" sz="2400" b="1" dirty="0">
                  <a:latin typeface="+mj-lt"/>
                </a:rPr>
                <a:t>Software</a:t>
              </a:r>
            </a:p>
            <a:p>
              <a:pPr algn="ctr"/>
              <a:r>
                <a:rPr lang="en-US" sz="2400" b="1" dirty="0">
                  <a:latin typeface="+mj-lt"/>
                </a:rPr>
                <a:t>Here</a:t>
              </a:r>
            </a:p>
          </p:txBody>
        </p:sp>
      </p:grpSp>
      <p:grpSp>
        <p:nvGrpSpPr>
          <p:cNvPr id="25" name="Group 24"/>
          <p:cNvGrpSpPr/>
          <p:nvPr/>
        </p:nvGrpSpPr>
        <p:grpSpPr>
          <a:xfrm>
            <a:off x="1102868" y="1804416"/>
            <a:ext cx="2057155" cy="2279904"/>
            <a:chOff x="1102868" y="1804416"/>
            <a:chExt cx="2057155" cy="2279904"/>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02868" y="1804416"/>
              <a:ext cx="2057155" cy="2279904"/>
            </a:xfrm>
            <a:prstGeom prst="rect">
              <a:avLst/>
            </a:prstGeom>
          </p:spPr>
        </p:pic>
        <p:pic>
          <p:nvPicPr>
            <p:cNvPr id="24" name="Picture 2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50926" y="2573020"/>
              <a:ext cx="1496568" cy="1496568"/>
            </a:xfrm>
            <a:prstGeom prst="rect">
              <a:avLst/>
            </a:prstGeom>
          </p:spPr>
        </p:pic>
      </p:grpSp>
    </p:spTree>
    <p:extLst>
      <p:ext uri="{BB962C8B-B14F-4D97-AF65-F5344CB8AC3E}">
        <p14:creationId xmlns:p14="http://schemas.microsoft.com/office/powerpoint/2010/main" val="48482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Your Own Cloud in One Click</a:t>
            </a:r>
          </a:p>
        </p:txBody>
      </p:sp>
      <p:sp>
        <p:nvSpPr>
          <p:cNvPr id="4" name="Slide Number Placeholder 3"/>
          <p:cNvSpPr>
            <a:spLocks noGrp="1"/>
          </p:cNvSpPr>
          <p:nvPr>
            <p:ph type="sldNum" sz="quarter" idx="4"/>
          </p:nvPr>
        </p:nvSpPr>
        <p:spPr/>
        <p:txBody>
          <a:bodyPr/>
          <a:lstStyle/>
          <a:p>
            <a:fld id="{2CBD76A8-AF67-E749-9A7E-BF330B4AAB78}" type="slidenum">
              <a:rPr lang="en-US" smtClean="0"/>
              <a:pPr/>
              <a:t>19</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97704"/>
            <a:ext cx="9144000" cy="5945306"/>
          </a:xfrm>
          <a:prstGeom prst="rect">
            <a:avLst/>
          </a:prstGeom>
        </p:spPr>
      </p:pic>
    </p:spTree>
    <p:extLst>
      <p:ext uri="{BB962C8B-B14F-4D97-AF65-F5344CB8AC3E}">
        <p14:creationId xmlns:p14="http://schemas.microsoft.com/office/powerpoint/2010/main" val="688022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CBD76A8-AF67-E749-9A7E-BF330B4AAB78}" type="slidenum">
              <a:rPr lang="en-US" smtClean="0"/>
              <a:pPr/>
              <a:t>2</a:t>
            </a:fld>
            <a:endParaRPr lang="en-US" dirty="0"/>
          </a:p>
        </p:txBody>
      </p:sp>
      <p:sp>
        <p:nvSpPr>
          <p:cNvPr id="6" name="Rounded Rectangle 5"/>
          <p:cNvSpPr/>
          <p:nvPr/>
        </p:nvSpPr>
        <p:spPr>
          <a:xfrm>
            <a:off x="837053" y="2482924"/>
            <a:ext cx="7469887" cy="762000"/>
          </a:xfrm>
          <a:prstGeom prst="roundRect">
            <a:avLst/>
          </a:prstGeom>
          <a:solidFill>
            <a:schemeClr val="accent3"/>
          </a:solidFill>
          <a:ln>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latin typeface="+mj-lt"/>
              </a:rPr>
              <a:t>Clouds are great!</a:t>
            </a:r>
            <a:endParaRPr lang="en-US" sz="2800" dirty="0">
              <a:latin typeface="+mj-lt"/>
            </a:endParaRPr>
          </a:p>
        </p:txBody>
      </p:sp>
      <p:sp>
        <p:nvSpPr>
          <p:cNvPr id="7" name="Rounded Rectangle 6"/>
          <p:cNvSpPr/>
          <p:nvPr/>
        </p:nvSpPr>
        <p:spPr>
          <a:xfrm>
            <a:off x="837053" y="3974655"/>
            <a:ext cx="7469887" cy="762000"/>
          </a:xfrm>
          <a:prstGeom prst="roundRect">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latin typeface="+mj-lt"/>
              </a:rPr>
              <a:t>… except when they’re not</a:t>
            </a:r>
          </a:p>
        </p:txBody>
      </p:sp>
      <p:sp>
        <p:nvSpPr>
          <p:cNvPr id="10" name="Rounded Rectangle 9"/>
          <p:cNvSpPr/>
          <p:nvPr/>
        </p:nvSpPr>
        <p:spPr>
          <a:xfrm>
            <a:off x="837053" y="991193"/>
            <a:ext cx="7469887" cy="762000"/>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latin typeface="+mj-lt"/>
              </a:rPr>
              <a:t>Clouds have been transformative</a:t>
            </a:r>
          </a:p>
        </p:txBody>
      </p:sp>
      <p:sp>
        <p:nvSpPr>
          <p:cNvPr id="12" name="Rounded Rectangle 11"/>
          <p:cNvSpPr/>
          <p:nvPr/>
        </p:nvSpPr>
        <p:spPr>
          <a:xfrm>
            <a:off x="837053" y="5466386"/>
            <a:ext cx="7469887" cy="762000"/>
          </a:xfrm>
          <a:prstGeom prst="roundRect">
            <a:avLst/>
          </a:prstGeom>
          <a:solidFill>
            <a:schemeClr val="accent2"/>
          </a:solid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latin typeface="+mj-lt"/>
              </a:rPr>
              <a:t>Lots of opportunities for research</a:t>
            </a:r>
          </a:p>
        </p:txBody>
      </p:sp>
    </p:spTree>
    <p:extLst>
      <p:ext uri="{BB962C8B-B14F-4D97-AF65-F5344CB8AC3E}">
        <p14:creationId xmlns:p14="http://schemas.microsoft.com/office/powerpoint/2010/main" val="75743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A035415-3679-4815-A324-63D7E347E24C}"/>
              </a:ext>
            </a:extLst>
          </p:cNvPr>
          <p:cNvSpPr>
            <a:spLocks noGrp="1"/>
          </p:cNvSpPr>
          <p:nvPr>
            <p:ph type="sldNum" sz="quarter" idx="4"/>
          </p:nvPr>
        </p:nvSpPr>
        <p:spPr/>
        <p:txBody>
          <a:bodyPr/>
          <a:lstStyle/>
          <a:p>
            <a:fld id="{2CBD76A8-AF67-E749-9A7E-BF330B4AAB78}" type="slidenum">
              <a:rPr lang="en-US" smtClean="0"/>
              <a:pPr/>
              <a:t>20</a:t>
            </a:fld>
            <a:endParaRPr lang="en-US" dirty="0"/>
          </a:p>
        </p:txBody>
      </p:sp>
      <p:pic>
        <p:nvPicPr>
          <p:cNvPr id="5" name="Picture 4">
            <a:extLst>
              <a:ext uri="{FF2B5EF4-FFF2-40B4-BE49-F238E27FC236}">
                <a16:creationId xmlns:a16="http://schemas.microsoft.com/office/drawing/2014/main" id="{9C8251D4-245A-4D31-AEA2-F9C074F9305D}"/>
              </a:ext>
            </a:extLst>
          </p:cNvPr>
          <p:cNvPicPr>
            <a:picLocks noChangeAspect="1"/>
          </p:cNvPicPr>
          <p:nvPr/>
        </p:nvPicPr>
        <p:blipFill>
          <a:blip r:embed="rId2"/>
          <a:stretch>
            <a:fillRect/>
          </a:stretch>
        </p:blipFill>
        <p:spPr>
          <a:xfrm>
            <a:off x="998414" y="1066624"/>
            <a:ext cx="7432065" cy="85555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345696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Sign Up At </a:t>
            </a:r>
            <a:r>
              <a:rPr lang="en-US" dirty="0" err="1"/>
              <a:t>CloudLab.us</a:t>
            </a:r>
            <a:endParaRPr lang="en-US" dirty="0"/>
          </a:p>
        </p:txBody>
      </p:sp>
      <p:sp>
        <p:nvSpPr>
          <p:cNvPr id="4" name="Slide Number Placeholder 3"/>
          <p:cNvSpPr>
            <a:spLocks noGrp="1"/>
          </p:cNvSpPr>
          <p:nvPr>
            <p:ph type="sldNum" sz="quarter" idx="4"/>
          </p:nvPr>
        </p:nvSpPr>
        <p:spPr/>
        <p:txBody>
          <a:bodyPr/>
          <a:lstStyle/>
          <a:p>
            <a:fld id="{2CBD76A8-AF67-E749-9A7E-BF330B4AAB78}" type="slidenum">
              <a:rPr lang="en-US" smtClean="0"/>
              <a:pPr/>
              <a:t>21</a:t>
            </a:fld>
            <a:endParaRPr lang="en-US" dirty="0"/>
          </a:p>
        </p:txBody>
      </p:sp>
      <p:pic>
        <p:nvPicPr>
          <p:cNvPr id="6" name="Picture 5" descr="Screen Shot 2014-12-06 at 11.44.33 P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24000"/>
            <a:ext cx="9144000" cy="8164613"/>
          </a:xfrm>
          <a:prstGeom prst="rect">
            <a:avLst/>
          </a:prstGeom>
        </p:spPr>
      </p:pic>
      <p:sp>
        <p:nvSpPr>
          <p:cNvPr id="7" name="Oval 6"/>
          <p:cNvSpPr/>
          <p:nvPr/>
        </p:nvSpPr>
        <p:spPr>
          <a:xfrm>
            <a:off x="7061663" y="2032001"/>
            <a:ext cx="1020156" cy="704272"/>
          </a:xfrm>
          <a:prstGeom prst="ellipse">
            <a:avLst/>
          </a:prstGeom>
          <a:noFill/>
          <a:ln w="76200" cmpd="sng">
            <a:solidFill>
              <a:srgbClr val="F1833C"/>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Picture 8" descr="Screen Shot 2014-12-06 at 11.44.37 PM.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524000"/>
            <a:ext cx="9144000" cy="8164613"/>
          </a:xfrm>
          <a:prstGeom prst="rect">
            <a:avLst/>
          </a:prstGeom>
        </p:spPr>
      </p:pic>
      <p:sp>
        <p:nvSpPr>
          <p:cNvPr id="10" name="Oval 9"/>
          <p:cNvSpPr/>
          <p:nvPr/>
        </p:nvSpPr>
        <p:spPr>
          <a:xfrm>
            <a:off x="7571741" y="2184401"/>
            <a:ext cx="1020156" cy="704272"/>
          </a:xfrm>
          <a:prstGeom prst="ellipse">
            <a:avLst/>
          </a:prstGeom>
          <a:noFill/>
          <a:ln w="76200" cmpd="sng">
            <a:solidFill>
              <a:srgbClr val="F1833C"/>
            </a:solid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1" name="Picture 10" descr="Screen Shot 2014-12-06 at 11.44.55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1524000"/>
            <a:ext cx="9144000" cy="8164613"/>
          </a:xfrm>
          <a:prstGeom prst="rect">
            <a:avLst/>
          </a:prstGeom>
        </p:spPr>
      </p:pic>
    </p:spTree>
    <p:extLst>
      <p:ext uri="{BB962C8B-B14F-4D97-AF65-F5344CB8AC3E}">
        <p14:creationId xmlns:p14="http://schemas.microsoft.com/office/powerpoint/2010/main" val="51162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CloudLab Team</a:t>
            </a:r>
          </a:p>
        </p:txBody>
      </p:sp>
      <p:grpSp>
        <p:nvGrpSpPr>
          <p:cNvPr id="24" name="Group 23"/>
          <p:cNvGrpSpPr/>
          <p:nvPr/>
        </p:nvGrpSpPr>
        <p:grpSpPr>
          <a:xfrm>
            <a:off x="247747" y="1501015"/>
            <a:ext cx="8648506" cy="3980331"/>
            <a:chOff x="247747" y="1501015"/>
            <a:chExt cx="8648506" cy="3980331"/>
          </a:xfrm>
        </p:grpSpPr>
        <p:grpSp>
          <p:nvGrpSpPr>
            <p:cNvPr id="27" name="Group 26"/>
            <p:cNvGrpSpPr/>
            <p:nvPr/>
          </p:nvGrpSpPr>
          <p:grpSpPr>
            <a:xfrm>
              <a:off x="247747" y="1501015"/>
              <a:ext cx="2731911" cy="2148465"/>
              <a:chOff x="343861" y="1737314"/>
              <a:chExt cx="2731911" cy="2148465"/>
            </a:xfrm>
          </p:grpSpPr>
          <p:grpSp>
            <p:nvGrpSpPr>
              <p:cNvPr id="26" name="Group 25"/>
              <p:cNvGrpSpPr/>
              <p:nvPr/>
            </p:nvGrpSpPr>
            <p:grpSpPr>
              <a:xfrm>
                <a:off x="343861" y="2400386"/>
                <a:ext cx="2731911" cy="1485393"/>
                <a:chOff x="343861" y="2400386"/>
                <a:chExt cx="2731911" cy="1485393"/>
              </a:xfrm>
            </p:grpSpPr>
            <p:sp>
              <p:nvSpPr>
                <p:cNvPr id="11" name="Rectangle 10"/>
                <p:cNvSpPr/>
                <p:nvPr/>
              </p:nvSpPr>
              <p:spPr>
                <a:xfrm>
                  <a:off x="343861" y="2400386"/>
                  <a:ext cx="2731911" cy="1485393"/>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471831" y="2596752"/>
                  <a:ext cx="2475971" cy="1200329"/>
                </a:xfrm>
                <a:prstGeom prst="rect">
                  <a:avLst/>
                </a:prstGeom>
                <a:noFill/>
              </p:spPr>
              <p:txBody>
                <a:bodyPr wrap="none" rtlCol="0">
                  <a:spAutoFit/>
                </a:bodyPr>
                <a:lstStyle/>
                <a:p>
                  <a:r>
                    <a:rPr lang="en-US" dirty="0"/>
                    <a:t>Robert Ricci (PI)</a:t>
                  </a:r>
                </a:p>
                <a:p>
                  <a:r>
                    <a:rPr lang="en-US" dirty="0"/>
                    <a:t>Eric Eide</a:t>
                  </a:r>
                </a:p>
                <a:p>
                  <a:r>
                    <a:rPr lang="en-US" dirty="0"/>
                    <a:t>Steve Corbató</a:t>
                  </a:r>
                </a:p>
                <a:p>
                  <a:r>
                    <a:rPr lang="en-US" dirty="0"/>
                    <a:t>Kobus Van der Merwe</a:t>
                  </a:r>
                </a:p>
              </p:txBody>
            </p:sp>
          </p:grpSp>
          <p:grpSp>
            <p:nvGrpSpPr>
              <p:cNvPr id="14" name="Group 13"/>
              <p:cNvGrpSpPr/>
              <p:nvPr/>
            </p:nvGrpSpPr>
            <p:grpSpPr>
              <a:xfrm>
                <a:off x="460598" y="1737314"/>
                <a:ext cx="2498436" cy="793354"/>
                <a:chOff x="1311564" y="1552589"/>
                <a:chExt cx="2498436" cy="793354"/>
              </a:xfrm>
            </p:grpSpPr>
            <p:sp>
              <p:nvSpPr>
                <p:cNvPr id="13" name="Rectangle 12"/>
                <p:cNvSpPr/>
                <p:nvPr/>
              </p:nvSpPr>
              <p:spPr>
                <a:xfrm>
                  <a:off x="1311564" y="1552589"/>
                  <a:ext cx="2498436" cy="79335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latin typeface="+mj-lt"/>
                  </a:endParaRPr>
                </a:p>
              </p:txBody>
            </p:sp>
            <p:pic>
              <p:nvPicPr>
                <p:cNvPr id="8" name="Picture 7" descr="UlogoHv1_CMYK.eps"/>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30482" y="1663516"/>
                  <a:ext cx="2260600" cy="571500"/>
                </a:xfrm>
                <a:prstGeom prst="rect">
                  <a:avLst/>
                </a:prstGeom>
              </p:spPr>
            </p:pic>
          </p:grpSp>
        </p:grpSp>
        <p:grpSp>
          <p:nvGrpSpPr>
            <p:cNvPr id="34" name="Group 33"/>
            <p:cNvGrpSpPr/>
            <p:nvPr/>
          </p:nvGrpSpPr>
          <p:grpSpPr>
            <a:xfrm>
              <a:off x="3171353" y="1504062"/>
              <a:ext cx="2731911" cy="2145418"/>
              <a:chOff x="6225821" y="1740361"/>
              <a:chExt cx="2731911" cy="2145418"/>
            </a:xfrm>
          </p:grpSpPr>
          <p:grpSp>
            <p:nvGrpSpPr>
              <p:cNvPr id="33" name="Group 32"/>
              <p:cNvGrpSpPr/>
              <p:nvPr/>
            </p:nvGrpSpPr>
            <p:grpSpPr>
              <a:xfrm>
                <a:off x="6225821" y="2400386"/>
                <a:ext cx="2731911" cy="1485393"/>
                <a:chOff x="6225821" y="2400386"/>
                <a:chExt cx="2731911" cy="1485393"/>
              </a:xfrm>
            </p:grpSpPr>
            <p:sp>
              <p:nvSpPr>
                <p:cNvPr id="15" name="Rectangle 14"/>
                <p:cNvSpPr/>
                <p:nvPr/>
              </p:nvSpPr>
              <p:spPr>
                <a:xfrm>
                  <a:off x="6225821" y="2400386"/>
                  <a:ext cx="2731911" cy="1485393"/>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6324148" y="2743604"/>
                  <a:ext cx="2535257" cy="923330"/>
                </a:xfrm>
                <a:prstGeom prst="rect">
                  <a:avLst/>
                </a:prstGeom>
                <a:noFill/>
              </p:spPr>
              <p:txBody>
                <a:bodyPr wrap="none" rtlCol="0">
                  <a:spAutoFit/>
                </a:bodyPr>
                <a:lstStyle/>
                <a:p>
                  <a:r>
                    <a:rPr lang="en-US" dirty="0"/>
                    <a:t>Aditya Akella (co-PI)</a:t>
                  </a:r>
                </a:p>
                <a:p>
                  <a:r>
                    <a:rPr lang="en-US" dirty="0"/>
                    <a:t>Remzi Arpaci-Dusseau</a:t>
                  </a:r>
                </a:p>
                <a:p>
                  <a:r>
                    <a:rPr lang="en-US" dirty="0"/>
                    <a:t>Miron Livny</a:t>
                  </a:r>
                </a:p>
              </p:txBody>
            </p:sp>
          </p:grpSp>
          <p:grpSp>
            <p:nvGrpSpPr>
              <p:cNvPr id="31" name="Group 30"/>
              <p:cNvGrpSpPr/>
              <p:nvPr/>
            </p:nvGrpSpPr>
            <p:grpSpPr>
              <a:xfrm>
                <a:off x="6342558" y="1740361"/>
                <a:ext cx="2498436" cy="793354"/>
                <a:chOff x="6411912" y="1833341"/>
                <a:chExt cx="2498436" cy="793354"/>
              </a:xfrm>
            </p:grpSpPr>
            <p:sp>
              <p:nvSpPr>
                <p:cNvPr id="18" name="Rectangle 17"/>
                <p:cNvSpPr/>
                <p:nvPr/>
              </p:nvSpPr>
              <p:spPr>
                <a:xfrm>
                  <a:off x="6411912" y="1833341"/>
                  <a:ext cx="2498436" cy="79335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latin typeface="+mj-lt"/>
                  </a:endParaRPr>
                </a:p>
              </p:txBody>
            </p:sp>
            <p:pic>
              <p:nvPicPr>
                <p:cNvPr id="9" name="Picture 8" descr="uwlogo_web_sm_fl.pdf"/>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92727" y="1874970"/>
                  <a:ext cx="2136806" cy="710097"/>
                </a:xfrm>
                <a:prstGeom prst="rect">
                  <a:avLst/>
                </a:prstGeom>
              </p:spPr>
            </p:pic>
          </p:grpSp>
        </p:grpSp>
        <p:grpSp>
          <p:nvGrpSpPr>
            <p:cNvPr id="30" name="Group 29"/>
            <p:cNvGrpSpPr/>
            <p:nvPr/>
          </p:nvGrpSpPr>
          <p:grpSpPr>
            <a:xfrm>
              <a:off x="6164342" y="1504062"/>
              <a:ext cx="2731911" cy="2145418"/>
              <a:chOff x="3326628" y="1740361"/>
              <a:chExt cx="2731911" cy="2145418"/>
            </a:xfrm>
          </p:grpSpPr>
          <p:grpSp>
            <p:nvGrpSpPr>
              <p:cNvPr id="29" name="Group 28"/>
              <p:cNvGrpSpPr/>
              <p:nvPr/>
            </p:nvGrpSpPr>
            <p:grpSpPr>
              <a:xfrm>
                <a:off x="3326628" y="2400386"/>
                <a:ext cx="2731911" cy="1485393"/>
                <a:chOff x="3326628" y="2400386"/>
                <a:chExt cx="2731911" cy="1485393"/>
              </a:xfrm>
            </p:grpSpPr>
            <p:sp>
              <p:nvSpPr>
                <p:cNvPr id="20" name="Rectangle 19"/>
                <p:cNvSpPr/>
                <p:nvPr/>
              </p:nvSpPr>
              <p:spPr>
                <a:xfrm>
                  <a:off x="3326628" y="2400386"/>
                  <a:ext cx="2731911" cy="1485393"/>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21279" y="2759862"/>
                  <a:ext cx="2520522" cy="923330"/>
                </a:xfrm>
                <a:prstGeom prst="rect">
                  <a:avLst/>
                </a:prstGeom>
                <a:noFill/>
              </p:spPr>
              <p:txBody>
                <a:bodyPr wrap="square" rtlCol="0">
                  <a:spAutoFit/>
                </a:bodyPr>
                <a:lstStyle/>
                <a:p>
                  <a:r>
                    <a:rPr lang="en-US" dirty="0"/>
                    <a:t>KC Wang (co-PI)</a:t>
                  </a:r>
                </a:p>
                <a:p>
                  <a:r>
                    <a:rPr lang="en-US" dirty="0"/>
                    <a:t>Jim Bottum</a:t>
                  </a:r>
                </a:p>
                <a:p>
                  <a:r>
                    <a:rPr lang="en-US" dirty="0"/>
                    <a:t>Jim Pepin</a:t>
                  </a:r>
                </a:p>
              </p:txBody>
            </p:sp>
          </p:grpSp>
          <p:grpSp>
            <p:nvGrpSpPr>
              <p:cNvPr id="28" name="Group 27"/>
              <p:cNvGrpSpPr/>
              <p:nvPr/>
            </p:nvGrpSpPr>
            <p:grpSpPr>
              <a:xfrm>
                <a:off x="3443365" y="1740361"/>
                <a:ext cx="2498437" cy="793354"/>
                <a:chOff x="3421278" y="1844196"/>
                <a:chExt cx="2498437" cy="793354"/>
              </a:xfrm>
            </p:grpSpPr>
            <p:sp>
              <p:nvSpPr>
                <p:cNvPr id="22" name="Rectangle 21"/>
                <p:cNvSpPr/>
                <p:nvPr/>
              </p:nvSpPr>
              <p:spPr>
                <a:xfrm>
                  <a:off x="3421278" y="1844196"/>
                  <a:ext cx="2498436" cy="79335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latin typeface="+mj-lt"/>
                  </a:endParaRPr>
                </a:p>
              </p:txBody>
            </p:sp>
            <p:pic>
              <p:nvPicPr>
                <p:cNvPr id="4" name="Picture 3" descr="wordmark-academics-c.pdf"/>
                <p:cNvPicPr>
                  <a:picLocks noChangeAspect="1"/>
                </p:cNvPicPr>
                <p:nvPr/>
              </p:nvPicPr>
              <p:blipFill rotWithShape="1">
                <a:blip r:embed="rId4" cstate="email">
                  <a:extLst>
                    <a:ext uri="{28A0092B-C50C-407E-A947-70E740481C1C}">
                      <a14:useLocalDpi xmlns:a14="http://schemas.microsoft.com/office/drawing/2010/main"/>
                    </a:ext>
                  </a:extLst>
                </a:blip>
                <a:srcRect l="15941" t="33107" r="24981" b="41041"/>
                <a:stretch/>
              </p:blipFill>
              <p:spPr>
                <a:xfrm>
                  <a:off x="3421278" y="1923495"/>
                  <a:ext cx="2498437" cy="634756"/>
                </a:xfrm>
                <a:prstGeom prst="rect">
                  <a:avLst/>
                </a:prstGeom>
              </p:spPr>
            </p:pic>
          </p:grpSp>
        </p:grpSp>
        <p:grpSp>
          <p:nvGrpSpPr>
            <p:cNvPr id="43" name="Group 42"/>
            <p:cNvGrpSpPr/>
            <p:nvPr/>
          </p:nvGrpSpPr>
          <p:grpSpPr>
            <a:xfrm>
              <a:off x="247747" y="3849838"/>
              <a:ext cx="2731911" cy="1627736"/>
              <a:chOff x="348521" y="4102504"/>
              <a:chExt cx="2731911" cy="1627736"/>
            </a:xfrm>
          </p:grpSpPr>
          <p:grpSp>
            <p:nvGrpSpPr>
              <p:cNvPr id="42" name="Group 41"/>
              <p:cNvGrpSpPr/>
              <p:nvPr/>
            </p:nvGrpSpPr>
            <p:grpSpPr>
              <a:xfrm>
                <a:off x="348521" y="4790880"/>
                <a:ext cx="2731911" cy="939360"/>
                <a:chOff x="348521" y="4790880"/>
                <a:chExt cx="2731911" cy="939360"/>
              </a:xfrm>
            </p:grpSpPr>
            <p:sp>
              <p:nvSpPr>
                <p:cNvPr id="37" name="Rectangle 36"/>
                <p:cNvSpPr/>
                <p:nvPr/>
              </p:nvSpPr>
              <p:spPr>
                <a:xfrm>
                  <a:off x="348521" y="4790880"/>
                  <a:ext cx="2731911" cy="939360"/>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p:cNvSpPr txBox="1"/>
                <p:nvPr/>
              </p:nvSpPr>
              <p:spPr>
                <a:xfrm>
                  <a:off x="449366" y="4990722"/>
                  <a:ext cx="2092302" cy="646331"/>
                </a:xfrm>
                <a:prstGeom prst="rect">
                  <a:avLst/>
                </a:prstGeom>
                <a:noFill/>
              </p:spPr>
              <p:txBody>
                <a:bodyPr wrap="none" rtlCol="0">
                  <a:spAutoFit/>
                </a:bodyPr>
                <a:lstStyle/>
                <a:p>
                  <a:r>
                    <a:rPr lang="en-US" dirty="0"/>
                    <a:t>Chip Elliott (co-PI)</a:t>
                  </a:r>
                </a:p>
                <a:p>
                  <a:r>
                    <a:rPr lang="en-US" dirty="0"/>
                    <a:t>Larry Landweber</a:t>
                  </a:r>
                </a:p>
              </p:txBody>
            </p:sp>
          </p:grpSp>
          <p:grpSp>
            <p:nvGrpSpPr>
              <p:cNvPr id="36" name="Group 35"/>
              <p:cNvGrpSpPr/>
              <p:nvPr/>
            </p:nvGrpSpPr>
            <p:grpSpPr>
              <a:xfrm>
                <a:off x="449366" y="4102504"/>
                <a:ext cx="2498436" cy="793354"/>
                <a:chOff x="679845" y="4300681"/>
                <a:chExt cx="2498436" cy="793354"/>
              </a:xfrm>
            </p:grpSpPr>
            <p:sp>
              <p:nvSpPr>
                <p:cNvPr id="35" name="Rectangle 34"/>
                <p:cNvSpPr/>
                <p:nvPr/>
              </p:nvSpPr>
              <p:spPr>
                <a:xfrm>
                  <a:off x="679845" y="4300681"/>
                  <a:ext cx="2498436" cy="79335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latin typeface="+mj-lt"/>
                  </a:endParaRPr>
                </a:p>
              </p:txBody>
            </p:sp>
            <p:pic>
              <p:nvPicPr>
                <p:cNvPr id="5" name="Picture 4" descr="Raytheon_BBN.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8303" y="4338990"/>
                  <a:ext cx="2321520" cy="716736"/>
                </a:xfrm>
                <a:prstGeom prst="rect">
                  <a:avLst/>
                </a:prstGeom>
              </p:spPr>
            </p:pic>
          </p:grpSp>
        </p:grpSp>
        <p:grpSp>
          <p:nvGrpSpPr>
            <p:cNvPr id="49" name="Group 48"/>
            <p:cNvGrpSpPr/>
            <p:nvPr/>
          </p:nvGrpSpPr>
          <p:grpSpPr>
            <a:xfrm>
              <a:off x="3171353" y="3846970"/>
              <a:ext cx="2731911" cy="1630604"/>
              <a:chOff x="3232832" y="4099636"/>
              <a:chExt cx="2731911" cy="1630604"/>
            </a:xfrm>
          </p:grpSpPr>
          <p:grpSp>
            <p:nvGrpSpPr>
              <p:cNvPr id="48" name="Group 47"/>
              <p:cNvGrpSpPr/>
              <p:nvPr/>
            </p:nvGrpSpPr>
            <p:grpSpPr>
              <a:xfrm>
                <a:off x="3232832" y="4790880"/>
                <a:ext cx="2731911" cy="939360"/>
                <a:chOff x="3232832" y="4790880"/>
                <a:chExt cx="2731911" cy="939360"/>
              </a:xfrm>
            </p:grpSpPr>
            <p:sp>
              <p:nvSpPr>
                <p:cNvPr id="46" name="Rectangle 45"/>
                <p:cNvSpPr/>
                <p:nvPr/>
              </p:nvSpPr>
              <p:spPr>
                <a:xfrm>
                  <a:off x="3232832" y="4790880"/>
                  <a:ext cx="2731911" cy="939360"/>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3338456" y="4990722"/>
                  <a:ext cx="1984663" cy="646331"/>
                </a:xfrm>
                <a:prstGeom prst="rect">
                  <a:avLst/>
                </a:prstGeom>
                <a:noFill/>
              </p:spPr>
              <p:txBody>
                <a:bodyPr wrap="none" rtlCol="0">
                  <a:spAutoFit/>
                </a:bodyPr>
                <a:lstStyle/>
                <a:p>
                  <a:r>
                    <a:rPr lang="en-US" dirty="0"/>
                    <a:t>Mike Zink (co-PI)</a:t>
                  </a:r>
                </a:p>
                <a:p>
                  <a:r>
                    <a:rPr lang="en-US" dirty="0"/>
                    <a:t>David Irwin</a:t>
                  </a:r>
                </a:p>
              </p:txBody>
            </p:sp>
          </p:grpSp>
          <p:grpSp>
            <p:nvGrpSpPr>
              <p:cNvPr id="45" name="Group 44"/>
              <p:cNvGrpSpPr/>
              <p:nvPr/>
            </p:nvGrpSpPr>
            <p:grpSpPr>
              <a:xfrm>
                <a:off x="3349569" y="4099636"/>
                <a:ext cx="2498436" cy="793354"/>
                <a:chOff x="3326628" y="4140813"/>
                <a:chExt cx="2498436" cy="793354"/>
              </a:xfrm>
            </p:grpSpPr>
            <p:sp>
              <p:nvSpPr>
                <p:cNvPr id="44" name="Rectangle 43"/>
                <p:cNvSpPr/>
                <p:nvPr/>
              </p:nvSpPr>
              <p:spPr>
                <a:xfrm>
                  <a:off x="3326628" y="4140813"/>
                  <a:ext cx="2498436" cy="79335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latin typeface="+mj-lt"/>
                  </a:endParaRPr>
                </a:p>
              </p:txBody>
            </p:sp>
            <p:pic>
              <p:nvPicPr>
                <p:cNvPr id="6" name="Picture 5" descr="Combination1 blk-maroon.eps"/>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494267" y="4181991"/>
                  <a:ext cx="2163159" cy="710999"/>
                </a:xfrm>
                <a:prstGeom prst="rect">
                  <a:avLst/>
                </a:prstGeom>
              </p:spPr>
            </p:pic>
          </p:grpSp>
        </p:grpSp>
        <p:grpSp>
          <p:nvGrpSpPr>
            <p:cNvPr id="56" name="Group 55"/>
            <p:cNvGrpSpPr/>
            <p:nvPr/>
          </p:nvGrpSpPr>
          <p:grpSpPr>
            <a:xfrm>
              <a:off x="6164342" y="3849838"/>
              <a:ext cx="2731911" cy="1631508"/>
              <a:chOff x="6225821" y="4102504"/>
              <a:chExt cx="2731911" cy="1631508"/>
            </a:xfrm>
          </p:grpSpPr>
          <p:grpSp>
            <p:nvGrpSpPr>
              <p:cNvPr id="55" name="Group 54"/>
              <p:cNvGrpSpPr/>
              <p:nvPr/>
            </p:nvGrpSpPr>
            <p:grpSpPr>
              <a:xfrm>
                <a:off x="6225821" y="4794652"/>
                <a:ext cx="2731911" cy="939360"/>
                <a:chOff x="6225821" y="4794652"/>
                <a:chExt cx="2731911" cy="939360"/>
              </a:xfrm>
            </p:grpSpPr>
            <p:sp>
              <p:nvSpPr>
                <p:cNvPr id="52" name="Rectangle 51"/>
                <p:cNvSpPr/>
                <p:nvPr/>
              </p:nvSpPr>
              <p:spPr>
                <a:xfrm>
                  <a:off x="6225821" y="4794652"/>
                  <a:ext cx="2731911" cy="939360"/>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6324148" y="5096270"/>
                  <a:ext cx="2204675" cy="369332"/>
                </a:xfrm>
                <a:prstGeom prst="rect">
                  <a:avLst/>
                </a:prstGeom>
                <a:noFill/>
              </p:spPr>
              <p:txBody>
                <a:bodyPr wrap="none" rtlCol="0">
                  <a:spAutoFit/>
                </a:bodyPr>
                <a:lstStyle/>
                <a:p>
                  <a:r>
                    <a:rPr lang="en-US" dirty="0"/>
                    <a:t>Glenn Ricart (co-PI)</a:t>
                  </a:r>
                </a:p>
              </p:txBody>
            </p:sp>
          </p:grpSp>
          <p:grpSp>
            <p:nvGrpSpPr>
              <p:cNvPr id="51" name="Group 50"/>
              <p:cNvGrpSpPr/>
              <p:nvPr/>
            </p:nvGrpSpPr>
            <p:grpSpPr>
              <a:xfrm>
                <a:off x="6342558" y="4102504"/>
                <a:ext cx="2498436" cy="793354"/>
                <a:chOff x="6342558" y="4102504"/>
                <a:chExt cx="2498436" cy="793354"/>
              </a:xfrm>
            </p:grpSpPr>
            <p:sp>
              <p:nvSpPr>
                <p:cNvPr id="50" name="Rectangle 49"/>
                <p:cNvSpPr/>
                <p:nvPr/>
              </p:nvSpPr>
              <p:spPr>
                <a:xfrm>
                  <a:off x="6342558" y="4102504"/>
                  <a:ext cx="2498436" cy="793354"/>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endParaRPr lang="en-US" dirty="0">
                    <a:solidFill>
                      <a:schemeClr val="tx1"/>
                    </a:solidFill>
                    <a:latin typeface="+mj-lt"/>
                  </a:endParaRPr>
                </a:p>
              </p:txBody>
            </p:sp>
            <p:pic>
              <p:nvPicPr>
                <p:cNvPr id="7" name="Picture 6" descr="logo-a.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6426308" y="4203710"/>
                  <a:ext cx="2330937" cy="590942"/>
                </a:xfrm>
                <a:prstGeom prst="rect">
                  <a:avLst/>
                </a:prstGeom>
              </p:spPr>
            </p:pic>
          </p:grpSp>
        </p:grpSp>
      </p:grpSp>
      <p:grpSp>
        <p:nvGrpSpPr>
          <p:cNvPr id="23" name="Group 22"/>
          <p:cNvGrpSpPr/>
          <p:nvPr/>
        </p:nvGrpSpPr>
        <p:grpSpPr>
          <a:xfrm>
            <a:off x="1616364" y="5657274"/>
            <a:ext cx="5911272" cy="1073690"/>
            <a:chOff x="1616364" y="5691909"/>
            <a:chExt cx="5911272" cy="1073690"/>
          </a:xfrm>
        </p:grpSpPr>
        <p:sp>
          <p:nvSpPr>
            <p:cNvPr id="54" name="Rectangle 53"/>
            <p:cNvSpPr/>
            <p:nvPr/>
          </p:nvSpPr>
          <p:spPr>
            <a:xfrm>
              <a:off x="1616364" y="5691909"/>
              <a:ext cx="5911272" cy="1073690"/>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HP_New_Logo_2D.pdf"/>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038668" y="5761145"/>
              <a:ext cx="940990" cy="940990"/>
            </a:xfrm>
            <a:prstGeom prst="rect">
              <a:avLst/>
            </a:prstGeom>
          </p:spPr>
        </p:pic>
        <p:pic>
          <p:nvPicPr>
            <p:cNvPr id="12" name="Picture 11" descr="Dell_Logo.pdf"/>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64342" y="5743351"/>
              <a:ext cx="970890" cy="958784"/>
            </a:xfrm>
            <a:prstGeom prst="rect">
              <a:avLst/>
            </a:prstGeom>
          </p:spPr>
        </p:pic>
        <p:pic>
          <p:nvPicPr>
            <p:cNvPr id="17" name="Picture 16" descr="Cisco_logo.pdf"/>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694546" y="5714999"/>
              <a:ext cx="1754908" cy="987136"/>
            </a:xfrm>
            <a:prstGeom prst="rect">
              <a:avLst/>
            </a:prstGeom>
          </p:spPr>
        </p:pic>
      </p:grpSp>
      <p:sp>
        <p:nvSpPr>
          <p:cNvPr id="19" name="Slide Number Placeholder 18"/>
          <p:cNvSpPr>
            <a:spLocks noGrp="1"/>
          </p:cNvSpPr>
          <p:nvPr>
            <p:ph type="sldNum" sz="quarter" idx="4"/>
          </p:nvPr>
        </p:nvSpPr>
        <p:spPr/>
        <p:txBody>
          <a:bodyPr/>
          <a:lstStyle/>
          <a:p>
            <a:fld id="{2CBD76A8-AF67-E749-9A7E-BF330B4AAB78}" type="slidenum">
              <a:rPr lang="en-US" smtClean="0"/>
              <a:pPr/>
              <a:t>22</a:t>
            </a:fld>
            <a:endParaRPr lang="en-US" dirty="0"/>
          </a:p>
        </p:txBody>
      </p:sp>
    </p:spTree>
    <p:extLst>
      <p:ext uri="{BB962C8B-B14F-4D97-AF65-F5344CB8AC3E}">
        <p14:creationId xmlns:p14="http://schemas.microsoft.com/office/powerpoint/2010/main" val="510870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5766F2F-2F08-435E-AA52-954B9E688F7C}"/>
              </a:ext>
            </a:extLst>
          </p:cNvPr>
          <p:cNvSpPr>
            <a:spLocks noGrp="1"/>
          </p:cNvSpPr>
          <p:nvPr>
            <p:ph type="sldNum" sz="quarter" idx="4"/>
          </p:nvPr>
        </p:nvSpPr>
        <p:spPr/>
        <p:txBody>
          <a:bodyPr/>
          <a:lstStyle/>
          <a:p>
            <a:fld id="{2CBD76A8-AF67-E749-9A7E-BF330B4AAB78}" type="slidenum">
              <a:rPr lang="en-US" smtClean="0"/>
              <a:pPr/>
              <a:t>23</a:t>
            </a:fld>
            <a:endParaRPr lang="en-US" dirty="0"/>
          </a:p>
        </p:txBody>
      </p:sp>
      <p:pic>
        <p:nvPicPr>
          <p:cNvPr id="4" name="Picture 3">
            <a:extLst>
              <a:ext uri="{FF2B5EF4-FFF2-40B4-BE49-F238E27FC236}">
                <a16:creationId xmlns:a16="http://schemas.microsoft.com/office/drawing/2014/main" id="{B80B2581-760E-4753-A5BE-F021641C2525}"/>
              </a:ext>
            </a:extLst>
          </p:cNvPr>
          <p:cNvPicPr>
            <a:picLocks noChangeAspect="1"/>
          </p:cNvPicPr>
          <p:nvPr/>
        </p:nvPicPr>
        <p:blipFill>
          <a:blip r:embed="rId2"/>
          <a:stretch>
            <a:fillRect/>
          </a:stretch>
        </p:blipFill>
        <p:spPr>
          <a:xfrm>
            <a:off x="898621" y="885903"/>
            <a:ext cx="7275539" cy="5340246"/>
          </a:xfrm>
          <a:prstGeom prst="rect">
            <a:avLst/>
          </a:prstGeom>
        </p:spPr>
      </p:pic>
    </p:spTree>
    <p:extLst>
      <p:ext uri="{BB962C8B-B14F-4D97-AF65-F5344CB8AC3E}">
        <p14:creationId xmlns:p14="http://schemas.microsoft.com/office/powerpoint/2010/main" val="2295403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58010"/>
            <a:ext cx="8229600" cy="990600"/>
          </a:xfrm>
        </p:spPr>
        <p:txBody>
          <a:bodyPr>
            <a:normAutofit fontScale="90000"/>
          </a:bodyPr>
          <a:lstStyle/>
          <a:p>
            <a:pPr algn="ctr"/>
            <a:r>
              <a:rPr lang="en-US" dirty="0"/>
              <a:t>Learn more, sign up, share your research:</a:t>
            </a:r>
          </a:p>
        </p:txBody>
      </p:sp>
      <p:sp>
        <p:nvSpPr>
          <p:cNvPr id="4" name="Title 1"/>
          <p:cNvSpPr txBox="1">
            <a:spLocks/>
          </p:cNvSpPr>
          <p:nvPr/>
        </p:nvSpPr>
        <p:spPr>
          <a:xfrm>
            <a:off x="457200" y="2772491"/>
            <a:ext cx="8229600" cy="9906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r>
              <a:rPr lang="en-US" sz="7200" dirty="0">
                <a:solidFill>
                  <a:srgbClr val="277B9D"/>
                </a:solidFill>
              </a:rPr>
              <a:t>www.</a:t>
            </a:r>
            <a:r>
              <a:rPr lang="en-US" sz="7200" dirty="0">
                <a:solidFill>
                  <a:srgbClr val="08373E"/>
                </a:solidFill>
              </a:rPr>
              <a:t>CloudLab</a:t>
            </a:r>
            <a:r>
              <a:rPr lang="en-US" sz="7200" dirty="0">
                <a:solidFill>
                  <a:srgbClr val="277B9D"/>
                </a:solidFill>
              </a:rPr>
              <a:t>.us</a:t>
            </a:r>
          </a:p>
        </p:txBody>
      </p:sp>
      <p:pic>
        <p:nvPicPr>
          <p:cNvPr id="5" name="Picture 4" descr="nsf1.gi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4380497"/>
            <a:ext cx="2108200" cy="2120900"/>
          </a:xfrm>
          <a:prstGeom prst="rect">
            <a:avLst/>
          </a:prstGeom>
        </p:spPr>
      </p:pic>
      <p:sp>
        <p:nvSpPr>
          <p:cNvPr id="6" name="TextBox 5"/>
          <p:cNvSpPr txBox="1"/>
          <p:nvPr/>
        </p:nvSpPr>
        <p:spPr>
          <a:xfrm>
            <a:off x="2780632" y="4863952"/>
            <a:ext cx="5906168" cy="1169551"/>
          </a:xfrm>
          <a:prstGeom prst="rect">
            <a:avLst/>
          </a:prstGeom>
          <a:noFill/>
        </p:spPr>
        <p:txBody>
          <a:bodyPr wrap="square" rtlCol="0">
            <a:spAutoFit/>
          </a:bodyPr>
          <a:lstStyle/>
          <a:p>
            <a:r>
              <a:rPr lang="en-US" sz="1400" dirty="0">
                <a:solidFill>
                  <a:schemeClr val="tx1">
                    <a:lumMod val="50000"/>
                    <a:lumOff val="50000"/>
                  </a:schemeClr>
                </a:solidFill>
              </a:rPr>
              <a:t>This material is based upon work supported by the National Science Foundation under Grant No. 1419199. Any opinions, findings, and conclusions or recommendations expressed in this material are those of the author(s) and do not necessarily reflect the views of the National Science Foundation.</a:t>
            </a:r>
          </a:p>
        </p:txBody>
      </p:sp>
      <p:sp>
        <p:nvSpPr>
          <p:cNvPr id="7" name="Slide Number Placeholder 6"/>
          <p:cNvSpPr>
            <a:spLocks noGrp="1"/>
          </p:cNvSpPr>
          <p:nvPr>
            <p:ph type="sldNum" sz="quarter" idx="4"/>
          </p:nvPr>
        </p:nvSpPr>
        <p:spPr/>
        <p:txBody>
          <a:bodyPr/>
          <a:lstStyle/>
          <a:p>
            <a:fld id="{2CBD76A8-AF67-E749-9A7E-BF330B4AAB78}" type="slidenum">
              <a:rPr lang="en-US" smtClean="0"/>
              <a:pPr/>
              <a:t>24</a:t>
            </a:fld>
            <a:endParaRPr lang="en-US" dirty="0"/>
          </a:p>
        </p:txBody>
      </p:sp>
    </p:spTree>
    <p:extLst>
      <p:ext uri="{BB962C8B-B14F-4D97-AF65-F5344CB8AC3E}">
        <p14:creationId xmlns:p14="http://schemas.microsoft.com/office/powerpoint/2010/main" val="302124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CBD76A8-AF67-E749-9A7E-BF330B4AAB78}" type="slidenum">
              <a:rPr lang="en-US" smtClean="0"/>
              <a:pPr/>
              <a:t>3</a:t>
            </a:fld>
            <a:endParaRPr lang="en-US" dirty="0"/>
          </a:p>
        </p:txBody>
      </p:sp>
      <p:sp>
        <p:nvSpPr>
          <p:cNvPr id="5" name="Rectangle 4"/>
          <p:cNvSpPr/>
          <p:nvPr/>
        </p:nvSpPr>
        <p:spPr>
          <a:xfrm>
            <a:off x="666665" y="2198905"/>
            <a:ext cx="7810670" cy="297050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182880" algn="ctr"/>
            <a:r>
              <a:rPr lang="en-US" sz="3200" dirty="0">
                <a:latin typeface="+mj-lt"/>
              </a:rPr>
              <a:t>CloudLab enables research on the future of cloud computing </a:t>
            </a:r>
            <a:r>
              <a:rPr lang="en-US" sz="3200" b="1" dirty="0">
                <a:solidFill>
                  <a:schemeClr val="accent3"/>
                </a:solidFill>
                <a:latin typeface="+mj-lt"/>
              </a:rPr>
              <a:t>architectures</a:t>
            </a:r>
            <a:r>
              <a:rPr lang="en-US" sz="3200" dirty="0">
                <a:solidFill>
                  <a:schemeClr val="accent3"/>
                </a:solidFill>
                <a:latin typeface="+mj-lt"/>
              </a:rPr>
              <a:t> </a:t>
            </a:r>
            <a:r>
              <a:rPr lang="en-US" sz="3200" dirty="0">
                <a:latin typeface="+mj-lt"/>
              </a:rPr>
              <a:t>and the new </a:t>
            </a:r>
            <a:r>
              <a:rPr lang="en-US" sz="3200" b="1" dirty="0">
                <a:solidFill>
                  <a:schemeClr val="accent3"/>
                </a:solidFill>
                <a:latin typeface="+mj-lt"/>
              </a:rPr>
              <a:t>applications</a:t>
            </a:r>
            <a:r>
              <a:rPr lang="en-US" sz="3200" dirty="0">
                <a:solidFill>
                  <a:schemeClr val="accent3"/>
                </a:solidFill>
                <a:latin typeface="+mj-lt"/>
              </a:rPr>
              <a:t> </a:t>
            </a:r>
            <a:r>
              <a:rPr lang="en-US" sz="3200" dirty="0">
                <a:latin typeface="+mj-lt"/>
              </a:rPr>
              <a:t>they enable</a:t>
            </a:r>
          </a:p>
        </p:txBody>
      </p:sp>
    </p:spTree>
    <p:extLst>
      <p:ext uri="{BB962C8B-B14F-4D97-AF65-F5344CB8AC3E}">
        <p14:creationId xmlns:p14="http://schemas.microsoft.com/office/powerpoint/2010/main" val="999890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28975" y="1450788"/>
            <a:ext cx="8776138" cy="4936578"/>
          </a:xfrm>
          <a:prstGeom prst="rect">
            <a:avLst/>
          </a:prstGeom>
        </p:spPr>
      </p:pic>
      <p:sp>
        <p:nvSpPr>
          <p:cNvPr id="3" name="Title 2"/>
          <p:cNvSpPr>
            <a:spLocks noGrp="1"/>
          </p:cNvSpPr>
          <p:nvPr>
            <p:ph type="title"/>
          </p:nvPr>
        </p:nvSpPr>
        <p:spPr/>
        <p:txBody>
          <a:bodyPr>
            <a:normAutofit fontScale="90000"/>
          </a:bodyPr>
          <a:lstStyle/>
          <a:p>
            <a:r>
              <a:rPr lang="en-US" dirty="0"/>
              <a:t>The Problem with Working on Clouds</a:t>
            </a:r>
          </a:p>
        </p:txBody>
      </p:sp>
      <p:sp>
        <p:nvSpPr>
          <p:cNvPr id="4" name="Slide Number Placeholder 3"/>
          <p:cNvSpPr>
            <a:spLocks noGrp="1"/>
          </p:cNvSpPr>
          <p:nvPr>
            <p:ph type="sldNum" sz="quarter" idx="4"/>
          </p:nvPr>
        </p:nvSpPr>
        <p:spPr/>
        <p:txBody>
          <a:bodyPr/>
          <a:lstStyle/>
          <a:p>
            <a:fld id="{2CBD76A8-AF67-E749-9A7E-BF330B4AAB78}" type="slidenum">
              <a:rPr lang="en-US" smtClean="0"/>
              <a:pPr/>
              <a:t>4</a:t>
            </a:fld>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27977" y="1791703"/>
            <a:ext cx="6378133" cy="4254747"/>
          </a:xfrm>
          <a:prstGeom prst="rect">
            <a:avLst/>
          </a:prstGeom>
        </p:spPr>
      </p:pic>
    </p:spTree>
    <p:extLst>
      <p:ext uri="{BB962C8B-B14F-4D97-AF65-F5344CB8AC3E}">
        <p14:creationId xmlns:p14="http://schemas.microsoft.com/office/powerpoint/2010/main" val="648542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xit" presetSubtype="32" fill="hold" nodeType="clickEffect">
                                  <p:stCondLst>
                                    <p:cond delay="0"/>
                                  </p:stCondLst>
                                  <p:childTnLst>
                                    <p:anim calcmode="lin" valueType="num">
                                      <p:cBhvr>
                                        <p:cTn id="10" dur="2000"/>
                                        <p:tgtEl>
                                          <p:spTgt spid="7"/>
                                        </p:tgtEl>
                                        <p:attrNameLst>
                                          <p:attrName>ppt_w</p:attrName>
                                        </p:attrNameLst>
                                      </p:cBhvr>
                                      <p:tavLst>
                                        <p:tav tm="0">
                                          <p:val>
                                            <p:strVal val="ppt_w"/>
                                          </p:val>
                                        </p:tav>
                                        <p:tav tm="100000">
                                          <p:val>
                                            <p:fltVal val="0"/>
                                          </p:val>
                                        </p:tav>
                                      </p:tavLst>
                                    </p:anim>
                                    <p:anim calcmode="lin" valueType="num">
                                      <p:cBhvr>
                                        <p:cTn id="11" dur="2000"/>
                                        <p:tgtEl>
                                          <p:spTgt spid="7"/>
                                        </p:tgtEl>
                                        <p:attrNameLst>
                                          <p:attrName>ppt_h</p:attrName>
                                        </p:attrNameLst>
                                      </p:cBhvr>
                                      <p:tavLst>
                                        <p:tav tm="0">
                                          <p:val>
                                            <p:strVal val="ppt_h"/>
                                          </p:val>
                                        </p:tav>
                                        <p:tav tm="100000">
                                          <p:val>
                                            <p:fltVal val="0"/>
                                          </p:val>
                                        </p:tav>
                                      </p:tavLst>
                                    </p:anim>
                                    <p:animEffect transition="out" filter="fade">
                                      <p:cBhvr>
                                        <p:cTn id="12" dur="2000"/>
                                        <p:tgtEl>
                                          <p:spTgt spid="7"/>
                                        </p:tgtEl>
                                      </p:cBhvr>
                                    </p:animEffect>
                                    <p:set>
                                      <p:cBhvr>
                                        <p:cTn id="13" dur="1" fill="hold">
                                          <p:stCondLst>
                                            <p:cond delay="1999"/>
                                          </p:stCondLst>
                                        </p:cTn>
                                        <p:tgtEl>
                                          <p:spTgt spid="7"/>
                                        </p:tgtEl>
                                        <p:attrNameLst>
                                          <p:attrName>style.visibility</p:attrName>
                                        </p:attrNameLst>
                                      </p:cBhvr>
                                      <p:to>
                                        <p:strVal val="hidden"/>
                                      </p:to>
                                    </p:set>
                                  </p:childTnLst>
                                </p:cTn>
                              </p:par>
                              <p:par>
                                <p:cTn id="14" presetID="23" presetClass="entr" presetSubtype="16"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2000" fill="hold"/>
                                        <p:tgtEl>
                                          <p:spTgt spid="5"/>
                                        </p:tgtEl>
                                        <p:attrNameLst>
                                          <p:attrName>ppt_w</p:attrName>
                                        </p:attrNameLst>
                                      </p:cBhvr>
                                      <p:tavLst>
                                        <p:tav tm="0">
                                          <p:val>
                                            <p:fltVal val="0"/>
                                          </p:val>
                                        </p:tav>
                                        <p:tav tm="100000">
                                          <p:val>
                                            <p:strVal val="#ppt_w"/>
                                          </p:val>
                                        </p:tav>
                                      </p:tavLst>
                                    </p:anim>
                                    <p:anim calcmode="lin" valueType="num">
                                      <p:cBhvr>
                                        <p:cTn id="17" dur="20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2CBD76A8-AF67-E749-9A7E-BF330B4AAB78}" type="slidenum">
              <a:rPr lang="en-US" smtClean="0"/>
              <a:pPr/>
              <a:t>5</a:t>
            </a:fld>
            <a:endParaRPr lang="en-US" dirty="0"/>
          </a:p>
        </p:txBody>
      </p:sp>
      <p:pic>
        <p:nvPicPr>
          <p:cNvPr id="8" name="Picture 7" descr="cloud-only.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8218" y="1609438"/>
            <a:ext cx="3366655" cy="1995055"/>
          </a:xfrm>
          <a:prstGeom prst="rect">
            <a:avLst/>
          </a:prstGeom>
        </p:spPr>
      </p:pic>
      <p:grpSp>
        <p:nvGrpSpPr>
          <p:cNvPr id="17" name="Group 16"/>
          <p:cNvGrpSpPr/>
          <p:nvPr/>
        </p:nvGrpSpPr>
        <p:grpSpPr>
          <a:xfrm>
            <a:off x="946154" y="1106138"/>
            <a:ext cx="3196359" cy="3196359"/>
            <a:chOff x="946154" y="1106138"/>
            <a:chExt cx="3196359" cy="3196359"/>
          </a:xfrm>
        </p:grpSpPr>
        <p:sp>
          <p:nvSpPr>
            <p:cNvPr id="11" name="Oval 10"/>
            <p:cNvSpPr/>
            <p:nvPr/>
          </p:nvSpPr>
          <p:spPr>
            <a:xfrm>
              <a:off x="946154" y="1106138"/>
              <a:ext cx="3196359" cy="3196359"/>
            </a:xfrm>
            <a:prstGeom prst="ellipse">
              <a:avLst/>
            </a:prstGeom>
            <a:noFill/>
            <a:ln w="152400" cmpd="sng">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1" idx="1"/>
              <a:endCxn id="11" idx="5"/>
            </p:cNvCxnSpPr>
            <p:nvPr/>
          </p:nvCxnSpPr>
          <p:spPr>
            <a:xfrm>
              <a:off x="1414250" y="1574234"/>
              <a:ext cx="2260167" cy="2260167"/>
            </a:xfrm>
            <a:prstGeom prst="line">
              <a:avLst/>
            </a:prstGeom>
            <a:ln w="152400">
              <a:solidFill>
                <a:schemeClr val="accent4"/>
              </a:solidFill>
            </a:ln>
            <a:effectLst/>
          </p:spPr>
          <p:style>
            <a:lnRef idx="2">
              <a:schemeClr val="accent1"/>
            </a:lnRef>
            <a:fillRef idx="0">
              <a:schemeClr val="accent1"/>
            </a:fillRef>
            <a:effectRef idx="1">
              <a:schemeClr val="accent1"/>
            </a:effectRef>
            <a:fontRef idx="minor">
              <a:schemeClr val="tx1"/>
            </a:fontRef>
          </p:style>
        </p:cxnSp>
      </p:grpSp>
      <p:pic>
        <p:nvPicPr>
          <p:cNvPr id="16" name="Picture 15" descr="cloudlab-flask.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18667" y="1609438"/>
            <a:ext cx="4268132" cy="4962944"/>
          </a:xfrm>
          <a:prstGeom prst="rect">
            <a:avLst/>
          </a:prstGeom>
        </p:spPr>
      </p:pic>
    </p:spTree>
    <p:custDataLst>
      <p:tags r:id="rId1"/>
    </p:custDataLst>
    <p:extLst>
      <p:ext uri="{BB962C8B-B14F-4D97-AF65-F5344CB8AC3E}">
        <p14:creationId xmlns:p14="http://schemas.microsoft.com/office/powerpoint/2010/main" val="1574809992"/>
      </p:ext>
    </p:extLst>
  </p:cSld>
  <p:clrMapOvr>
    <a:masterClrMapping/>
  </p:clrMapOvr>
  <mc:AlternateContent xmlns:mc="http://schemas.openxmlformats.org/markup-compatibility/2006" xmlns:p14="http://schemas.microsoft.com/office/powerpoint/2010/main">
    <mc:Choice Requires="p14">
      <p:transition spd="slow" p14:dur="2000" advTm="26327"/>
    </mc:Choice>
    <mc:Fallback xmlns="">
      <p:transition spd="slow" advTm="263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“meta-cloud” for building clouds</a:t>
            </a:r>
          </a:p>
          <a:p>
            <a:r>
              <a:rPr lang="en-US" dirty="0"/>
              <a:t>Build your own cloud on our hardware resources</a:t>
            </a:r>
          </a:p>
          <a:p>
            <a:r>
              <a:rPr lang="en-US" dirty="0"/>
              <a:t>Run </a:t>
            </a:r>
            <a:r>
              <a:rPr lang="en-US" i="1" dirty="0"/>
              <a:t>any</a:t>
            </a:r>
            <a:r>
              <a:rPr lang="en-US" dirty="0"/>
              <a:t> cloud software</a:t>
            </a:r>
          </a:p>
          <a:p>
            <a:r>
              <a:rPr lang="en-US" dirty="0"/>
              <a:t>Control and visibility all the way to the bare metal</a:t>
            </a:r>
          </a:p>
          <a:p>
            <a:r>
              <a:rPr lang="en-US" dirty="0"/>
              <a:t>“Sliceable” for multiple, isolated experiments at once</a:t>
            </a:r>
          </a:p>
          <a:p>
            <a:endParaRPr lang="en-US" dirty="0"/>
          </a:p>
        </p:txBody>
      </p:sp>
      <p:sp>
        <p:nvSpPr>
          <p:cNvPr id="3" name="Title 2"/>
          <p:cNvSpPr>
            <a:spLocks noGrp="1"/>
          </p:cNvSpPr>
          <p:nvPr>
            <p:ph type="title"/>
          </p:nvPr>
        </p:nvSpPr>
        <p:spPr/>
        <p:txBody>
          <a:bodyPr/>
          <a:lstStyle/>
          <a:p>
            <a:r>
              <a:rPr lang="en-US" dirty="0"/>
              <a:t>The CloudLab Vision</a:t>
            </a:r>
          </a:p>
        </p:txBody>
      </p:sp>
      <p:sp>
        <p:nvSpPr>
          <p:cNvPr id="8" name="Rectangle 7"/>
          <p:cNvSpPr/>
          <p:nvPr/>
        </p:nvSpPr>
        <p:spPr>
          <a:xfrm>
            <a:off x="228600" y="4420540"/>
            <a:ext cx="8686800" cy="142522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182880"/>
            <a:r>
              <a:rPr lang="en-US" sz="3200" dirty="0">
                <a:latin typeface="+mj-lt"/>
              </a:rPr>
              <a:t>With CloudLab, it’s as easy to get </a:t>
            </a:r>
            <a:r>
              <a:rPr lang="en-US" sz="3200" i="1" dirty="0">
                <a:latin typeface="+mj-lt"/>
              </a:rPr>
              <a:t>an entire cloud</a:t>
            </a:r>
            <a:r>
              <a:rPr lang="en-US" sz="3200" dirty="0">
                <a:latin typeface="+mj-lt"/>
              </a:rPr>
              <a:t> as it is to get a VM </a:t>
            </a:r>
            <a:r>
              <a:rPr lang="en-US" sz="3200" i="1" dirty="0">
                <a:latin typeface="+mj-lt"/>
              </a:rPr>
              <a:t>in</a:t>
            </a:r>
            <a:r>
              <a:rPr lang="en-US" sz="3200" dirty="0">
                <a:latin typeface="+mj-lt"/>
              </a:rPr>
              <a:t> a cloud</a:t>
            </a:r>
          </a:p>
        </p:txBody>
      </p:sp>
      <p:sp>
        <p:nvSpPr>
          <p:cNvPr id="5" name="Slide Number Placeholder 4"/>
          <p:cNvSpPr>
            <a:spLocks noGrp="1"/>
          </p:cNvSpPr>
          <p:nvPr>
            <p:ph type="sldNum" sz="quarter" idx="4"/>
          </p:nvPr>
        </p:nvSpPr>
        <p:spPr/>
        <p:txBody>
          <a:bodyPr/>
          <a:lstStyle/>
          <a:p>
            <a:fld id="{2CBD76A8-AF67-E749-9A7E-BF330B4AAB78}" type="slidenum">
              <a:rPr lang="en-US" smtClean="0"/>
              <a:pPr/>
              <a:t>6</a:t>
            </a:fld>
            <a:endParaRPr lang="en-US" dirty="0"/>
          </a:p>
        </p:txBody>
      </p:sp>
    </p:spTree>
    <p:extLst>
      <p:ext uri="{BB962C8B-B14F-4D97-AF65-F5344CB8AC3E}">
        <p14:creationId xmlns:p14="http://schemas.microsoft.com/office/powerpoint/2010/main" val="340133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2CBD76A8-AF67-E749-9A7E-BF330B4AAB78}" type="slidenum">
              <a:rPr lang="en-US" smtClean="0"/>
              <a:pPr/>
              <a:t>7</a:t>
            </a:fld>
            <a:endParaRPr lang="en-US" dirty="0"/>
          </a:p>
        </p:txBody>
      </p:sp>
      <p:pic>
        <p:nvPicPr>
          <p:cNvPr id="21" name="Picture 20" descr="cloudlab-locations.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70479" y="1306795"/>
            <a:ext cx="7403681" cy="4543168"/>
          </a:xfrm>
          <a:prstGeom prst="rect">
            <a:avLst/>
          </a:prstGeom>
        </p:spPr>
      </p:pic>
      <p:grpSp>
        <p:nvGrpSpPr>
          <p:cNvPr id="22" name="Group 21"/>
          <p:cNvGrpSpPr/>
          <p:nvPr/>
        </p:nvGrpSpPr>
        <p:grpSpPr>
          <a:xfrm>
            <a:off x="6995165" y="4406815"/>
            <a:ext cx="1894011" cy="369332"/>
            <a:chOff x="2193636" y="6361546"/>
            <a:chExt cx="1894011" cy="369332"/>
          </a:xfrm>
        </p:grpSpPr>
        <p:sp>
          <p:nvSpPr>
            <p:cNvPr id="23" name="Oval 22"/>
            <p:cNvSpPr/>
            <p:nvPr/>
          </p:nvSpPr>
          <p:spPr>
            <a:xfrm>
              <a:off x="2193636" y="6384636"/>
              <a:ext cx="311727" cy="311727"/>
            </a:xfrm>
            <a:prstGeom prst="ellipse">
              <a:avLst/>
            </a:prstGeom>
            <a:solidFill>
              <a:srgbClr val="E3EAEB"/>
            </a:solidFill>
            <a:ln w="15875">
              <a:solidFill>
                <a:srgbClr val="25555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505363" y="6361546"/>
              <a:ext cx="1582284" cy="369332"/>
            </a:xfrm>
            <a:prstGeom prst="rect">
              <a:avLst/>
            </a:prstGeom>
            <a:noFill/>
          </p:spPr>
          <p:txBody>
            <a:bodyPr wrap="none" rtlCol="0">
              <a:spAutoFit/>
            </a:bodyPr>
            <a:lstStyle/>
            <a:p>
              <a:r>
                <a:rPr lang="en-US" dirty="0">
                  <a:latin typeface="+mj-lt"/>
                </a:rPr>
                <a:t>= GENI racks</a:t>
              </a:r>
            </a:p>
          </p:txBody>
        </p:sp>
      </p:grpSp>
    </p:spTree>
    <p:extLst>
      <p:ext uri="{BB962C8B-B14F-4D97-AF65-F5344CB8AC3E}">
        <p14:creationId xmlns:p14="http://schemas.microsoft.com/office/powerpoint/2010/main" val="2650668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CloudLab’s Hardware</a:t>
            </a:r>
          </a:p>
        </p:txBody>
      </p:sp>
      <p:sp>
        <p:nvSpPr>
          <p:cNvPr id="7" name="Rectangle 6"/>
          <p:cNvSpPr/>
          <p:nvPr/>
        </p:nvSpPr>
        <p:spPr>
          <a:xfrm>
            <a:off x="457200" y="2164569"/>
            <a:ext cx="8229600" cy="944817"/>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457201" y="3428999"/>
            <a:ext cx="2683034" cy="2420213"/>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0" name="Rectangle 9"/>
          <p:cNvSpPr/>
          <p:nvPr/>
        </p:nvSpPr>
        <p:spPr>
          <a:xfrm>
            <a:off x="3245890" y="3428999"/>
            <a:ext cx="2652221" cy="2420213"/>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Rectangle 10"/>
          <p:cNvSpPr/>
          <p:nvPr/>
        </p:nvSpPr>
        <p:spPr>
          <a:xfrm>
            <a:off x="6004806" y="3448052"/>
            <a:ext cx="2681993" cy="2401160"/>
          </a:xfrm>
          <a:prstGeom prst="rect">
            <a:avLst/>
          </a:prstGeom>
          <a:solidFill>
            <a:srgbClr val="E3EAEB"/>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Rectangle 11"/>
          <p:cNvSpPr/>
          <p:nvPr/>
        </p:nvSpPr>
        <p:spPr>
          <a:xfrm>
            <a:off x="541520" y="1986318"/>
            <a:ext cx="3726180" cy="34925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r>
              <a:rPr lang="en-US" sz="1350" dirty="0">
                <a:solidFill>
                  <a:schemeClr val="tx1"/>
                </a:solidFill>
                <a:latin typeface="+mj-lt"/>
              </a:rPr>
              <a:t>One facility, one account, three locations</a:t>
            </a:r>
          </a:p>
        </p:txBody>
      </p:sp>
      <p:sp>
        <p:nvSpPr>
          <p:cNvPr id="13" name="Rectangle 12"/>
          <p:cNvSpPr/>
          <p:nvPr/>
        </p:nvSpPr>
        <p:spPr>
          <a:xfrm>
            <a:off x="509040" y="3249787"/>
            <a:ext cx="1033573" cy="34925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latin typeface="+mj-lt"/>
              </a:rPr>
              <a:t>Wisconsin</a:t>
            </a:r>
          </a:p>
        </p:txBody>
      </p:sp>
      <p:sp>
        <p:nvSpPr>
          <p:cNvPr id="14" name="Rectangle 13"/>
          <p:cNvSpPr/>
          <p:nvPr/>
        </p:nvSpPr>
        <p:spPr>
          <a:xfrm>
            <a:off x="3308851" y="3250177"/>
            <a:ext cx="958850" cy="34925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latin typeface="+mj-lt"/>
              </a:rPr>
              <a:t>Clemson</a:t>
            </a:r>
          </a:p>
        </p:txBody>
      </p:sp>
      <p:sp>
        <p:nvSpPr>
          <p:cNvPr id="15" name="Rectangle 14"/>
          <p:cNvSpPr/>
          <p:nvPr/>
        </p:nvSpPr>
        <p:spPr>
          <a:xfrm>
            <a:off x="6108661" y="3249788"/>
            <a:ext cx="958850" cy="349250"/>
          </a:xfrm>
          <a:prstGeom prst="rect">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latin typeface="+mj-lt"/>
              </a:rPr>
              <a:t>Utah</a:t>
            </a:r>
          </a:p>
        </p:txBody>
      </p:sp>
      <p:sp>
        <p:nvSpPr>
          <p:cNvPr id="16" name="TextBox 15"/>
          <p:cNvSpPr txBox="1"/>
          <p:nvPr/>
        </p:nvSpPr>
        <p:spPr>
          <a:xfrm>
            <a:off x="623965" y="2387956"/>
            <a:ext cx="7869836" cy="715581"/>
          </a:xfrm>
          <a:prstGeom prst="rect">
            <a:avLst/>
          </a:prstGeom>
          <a:noFill/>
        </p:spPr>
        <p:txBody>
          <a:bodyPr wrap="square" numCol="2" rtlCol="0">
            <a:spAutoFit/>
          </a:bodyPr>
          <a:lstStyle/>
          <a:p>
            <a:pPr marL="214313" indent="-214313">
              <a:buFont typeface="Arial"/>
              <a:buChar char="•"/>
            </a:pPr>
            <a:r>
              <a:rPr lang="en-US" sz="1350" dirty="0"/>
              <a:t>Total: 1,770 nodes (25,652 cores)</a:t>
            </a:r>
          </a:p>
          <a:p>
            <a:pPr marL="214313" indent="-214313">
              <a:buFont typeface="Arial"/>
              <a:buChar char="•"/>
            </a:pPr>
            <a:r>
              <a:rPr lang="en-US" sz="1350" dirty="0"/>
              <a:t>Separate networks for control and experiment</a:t>
            </a:r>
          </a:p>
          <a:p>
            <a:pPr marL="214313" indent="-214313">
              <a:buFont typeface="Arial"/>
              <a:buChar char="•"/>
            </a:pPr>
            <a:r>
              <a:rPr lang="en-US" sz="1350" dirty="0"/>
              <a:t>&gt;1,000 ports of hardware OpenFlow switching</a:t>
            </a:r>
          </a:p>
          <a:p>
            <a:pPr marL="214313" indent="-214313">
              <a:buFont typeface="Arial"/>
              <a:buChar char="•"/>
            </a:pPr>
            <a:r>
              <a:rPr lang="en-US" sz="1350" dirty="0"/>
              <a:t>Bare-metal, exclusive access, full control</a:t>
            </a:r>
          </a:p>
          <a:p>
            <a:pPr marL="214313" indent="-214313">
              <a:buFont typeface="Arial"/>
              <a:buChar char="•"/>
            </a:pPr>
            <a:r>
              <a:rPr lang="en-US" sz="1350" dirty="0"/>
              <a:t>Interconnected at 100 Gb w/ Internet2 AL2S</a:t>
            </a:r>
          </a:p>
          <a:p>
            <a:pPr marL="214313" indent="-214313">
              <a:buFont typeface="Arial"/>
              <a:buChar char="•"/>
            </a:pPr>
            <a:r>
              <a:rPr lang="en-US" sz="1350" dirty="0"/>
              <a:t>Federated with GENI, Emulab, Powder</a:t>
            </a:r>
          </a:p>
        </p:txBody>
      </p:sp>
      <p:sp>
        <p:nvSpPr>
          <p:cNvPr id="17" name="TextBox 16"/>
          <p:cNvSpPr txBox="1"/>
          <p:nvPr/>
        </p:nvSpPr>
        <p:spPr>
          <a:xfrm>
            <a:off x="541521" y="3679388"/>
            <a:ext cx="2499609" cy="2169825"/>
          </a:xfrm>
          <a:prstGeom prst="rect">
            <a:avLst/>
          </a:prstGeom>
          <a:noFill/>
        </p:spPr>
        <p:txBody>
          <a:bodyPr wrap="square" rtlCol="0">
            <a:spAutoFit/>
          </a:bodyPr>
          <a:lstStyle/>
          <a:p>
            <a:pPr marL="214313" indent="-214313">
              <a:buFont typeface="Arial"/>
              <a:buChar char="•"/>
            </a:pPr>
            <a:r>
              <a:rPr lang="en-US" sz="1350" b="1" dirty="0"/>
              <a:t>Storage and networking</a:t>
            </a:r>
          </a:p>
          <a:p>
            <a:pPr marL="214313" indent="-214313">
              <a:buFont typeface="Arial"/>
              <a:buChar char="•"/>
            </a:pPr>
            <a:r>
              <a:rPr lang="en-US" sz="1350" dirty="0"/>
              <a:t>527 nodes (10,124 cores)</a:t>
            </a:r>
          </a:p>
          <a:p>
            <a:pPr marL="214313" indent="-214313">
              <a:buFont typeface="Arial"/>
              <a:buChar char="•"/>
            </a:pPr>
            <a:r>
              <a:rPr lang="en-US" sz="1350" dirty="0"/>
              <a:t>HDD and SSD</a:t>
            </a:r>
          </a:p>
          <a:p>
            <a:pPr marL="214313" indent="-214313">
              <a:buFont typeface="Arial"/>
              <a:buChar char="•"/>
            </a:pPr>
            <a:r>
              <a:rPr lang="en-US" sz="1350" dirty="0"/>
              <a:t>Nodes with up to 8 disks</a:t>
            </a:r>
          </a:p>
          <a:p>
            <a:pPr marL="214313" indent="-214313">
              <a:buFont typeface="Arial"/>
              <a:buChar char="•"/>
            </a:pPr>
            <a:r>
              <a:rPr lang="en-US" sz="1350" dirty="0"/>
              <a:t>GPUs, including w/ 4 GPUs</a:t>
            </a:r>
          </a:p>
          <a:p>
            <a:pPr marL="214313" indent="-214313">
              <a:buFont typeface="Arial"/>
              <a:buChar char="•"/>
            </a:pPr>
            <a:r>
              <a:rPr lang="en-US" sz="1350" dirty="0"/>
              <a:t>10 Gbps Ethernet</a:t>
            </a:r>
          </a:p>
          <a:p>
            <a:pPr marL="214313" indent="-214313">
              <a:buFont typeface="Arial"/>
              <a:buChar char="•"/>
            </a:pPr>
            <a:r>
              <a:rPr lang="en-US" sz="1350" dirty="0"/>
              <a:t>Clos network topology</a:t>
            </a:r>
          </a:p>
          <a:p>
            <a:pPr marL="214313" indent="-214313">
              <a:buFont typeface="Arial"/>
              <a:buChar char="•"/>
            </a:pPr>
            <a:r>
              <a:rPr lang="en-US" sz="1350" dirty="0"/>
              <a:t>All x86</a:t>
            </a:r>
          </a:p>
          <a:p>
            <a:pPr marL="214313" indent="-214313">
              <a:buFont typeface="Arial"/>
              <a:buChar char="•"/>
            </a:pPr>
            <a:r>
              <a:rPr lang="en-US" sz="1350" i="1" dirty="0"/>
              <a:t>HW from Cisco and HP</a:t>
            </a:r>
          </a:p>
        </p:txBody>
      </p:sp>
      <p:sp>
        <p:nvSpPr>
          <p:cNvPr id="19" name="TextBox 18"/>
          <p:cNvSpPr txBox="1"/>
          <p:nvPr/>
        </p:nvSpPr>
        <p:spPr>
          <a:xfrm>
            <a:off x="3337349" y="3679388"/>
            <a:ext cx="2490371" cy="2169825"/>
          </a:xfrm>
          <a:prstGeom prst="rect">
            <a:avLst/>
          </a:prstGeom>
          <a:noFill/>
        </p:spPr>
        <p:txBody>
          <a:bodyPr wrap="square" rtlCol="0">
            <a:spAutoFit/>
          </a:bodyPr>
          <a:lstStyle/>
          <a:p>
            <a:pPr marL="214313" indent="-214313">
              <a:buFont typeface="Arial"/>
              <a:buChar char="•"/>
            </a:pPr>
            <a:r>
              <a:rPr lang="en-US" sz="1350" b="1" dirty="0"/>
              <a:t>Scale-up and HPC </a:t>
            </a:r>
          </a:p>
          <a:p>
            <a:pPr marL="214313" indent="-214313">
              <a:buFont typeface="Arial"/>
              <a:buChar char="•"/>
            </a:pPr>
            <a:r>
              <a:rPr lang="en-US" sz="1350" dirty="0"/>
              <a:t>266 nodes (6,880 cores)</a:t>
            </a:r>
          </a:p>
          <a:p>
            <a:pPr marL="214313" indent="-214313">
              <a:buFont typeface="Arial"/>
              <a:buChar char="•"/>
            </a:pPr>
            <a:r>
              <a:rPr lang="en-US" sz="1350" dirty="0"/>
              <a:t>More RAM/cores per server</a:t>
            </a:r>
          </a:p>
          <a:p>
            <a:pPr marL="214313" indent="-214313">
              <a:buFont typeface="Arial"/>
              <a:buChar char="•"/>
            </a:pPr>
            <a:r>
              <a:rPr lang="en-US" sz="1350" dirty="0"/>
              <a:t>GPUs</a:t>
            </a:r>
          </a:p>
          <a:p>
            <a:pPr marL="214313" indent="-214313">
              <a:buFont typeface="Arial"/>
              <a:buChar char="•"/>
            </a:pPr>
            <a:r>
              <a:rPr lang="en-US" sz="1350" dirty="0"/>
              <a:t>Nodes w/ up to 47 HDDs</a:t>
            </a:r>
          </a:p>
          <a:p>
            <a:pPr marL="214313" indent="-214313">
              <a:buFont typeface="Arial"/>
              <a:buChar char="•"/>
            </a:pPr>
            <a:r>
              <a:rPr lang="en-US" sz="1350" dirty="0"/>
              <a:t>10 Gbps Eth./40 Gbps IB</a:t>
            </a:r>
          </a:p>
          <a:p>
            <a:pPr marL="214313" indent="-214313">
              <a:buFont typeface="Arial"/>
              <a:buChar char="•"/>
            </a:pPr>
            <a:r>
              <a:rPr lang="en-US" sz="1350" dirty="0"/>
              <a:t>‘Fat core’ network</a:t>
            </a:r>
          </a:p>
          <a:p>
            <a:pPr marL="214313" indent="-214313">
              <a:buFont typeface="Arial"/>
              <a:buChar char="•"/>
            </a:pPr>
            <a:r>
              <a:rPr lang="en-US" sz="1350" dirty="0"/>
              <a:t>x86 and IBM POWER8</a:t>
            </a:r>
          </a:p>
          <a:p>
            <a:pPr marL="214313" indent="-214313">
              <a:buFont typeface="Arial"/>
              <a:buChar char="•"/>
            </a:pPr>
            <a:r>
              <a:rPr lang="en-US" sz="1350" i="1" dirty="0"/>
              <a:t>HW from Dell and IBM</a:t>
            </a:r>
          </a:p>
        </p:txBody>
      </p:sp>
      <p:sp>
        <p:nvSpPr>
          <p:cNvPr id="20" name="TextBox 19"/>
          <p:cNvSpPr txBox="1"/>
          <p:nvPr/>
        </p:nvSpPr>
        <p:spPr>
          <a:xfrm>
            <a:off x="6081895" y="3679388"/>
            <a:ext cx="2520584" cy="1962076"/>
          </a:xfrm>
          <a:prstGeom prst="rect">
            <a:avLst/>
          </a:prstGeom>
          <a:noFill/>
        </p:spPr>
        <p:txBody>
          <a:bodyPr wrap="square" rtlCol="0">
            <a:spAutoFit/>
          </a:bodyPr>
          <a:lstStyle/>
          <a:p>
            <a:pPr marL="214313" indent="-214313">
              <a:buFont typeface="Arial"/>
              <a:buChar char="•"/>
            </a:pPr>
            <a:r>
              <a:rPr lang="en-US" sz="1350" b="1" dirty="0"/>
              <a:t>Scale-out and networking</a:t>
            </a:r>
          </a:p>
          <a:p>
            <a:pPr marL="214313" indent="-214313">
              <a:buFont typeface="Arial"/>
              <a:buChar char="•"/>
            </a:pPr>
            <a:r>
              <a:rPr lang="en-US" sz="1350" dirty="0"/>
              <a:t>977 nodes (8,728 cores)</a:t>
            </a:r>
          </a:p>
          <a:p>
            <a:pPr marL="214313" indent="-214313">
              <a:buFont typeface="Arial"/>
              <a:buChar char="•"/>
            </a:pPr>
            <a:r>
              <a:rPr lang="en-US" sz="1350" dirty="0"/>
              <a:t>HDD, SSD, and </a:t>
            </a:r>
            <a:r>
              <a:rPr lang="en-US" sz="1350" dirty="0" err="1"/>
              <a:t>NVMe</a:t>
            </a:r>
            <a:endParaRPr lang="en-US" sz="1350" dirty="0"/>
          </a:p>
          <a:p>
            <a:pPr marL="214313" indent="-214313">
              <a:buFont typeface="Arial"/>
              <a:buChar char="•"/>
            </a:pPr>
            <a:r>
              <a:rPr lang="en-US" sz="1350" dirty="0"/>
              <a:t>Power monitoring</a:t>
            </a:r>
          </a:p>
          <a:p>
            <a:pPr marL="214313" indent="-214313">
              <a:buFont typeface="Arial"/>
              <a:buChar char="•"/>
            </a:pPr>
            <a:r>
              <a:rPr lang="en-US" sz="1350" dirty="0"/>
              <a:t>Layer-1 topology control</a:t>
            </a:r>
          </a:p>
          <a:p>
            <a:pPr marL="214313" indent="-214313">
              <a:buFont typeface="Arial"/>
              <a:buChar char="•"/>
            </a:pPr>
            <a:r>
              <a:rPr lang="en-US" sz="1350" dirty="0"/>
              <a:t>Programmable switches</a:t>
            </a:r>
          </a:p>
          <a:p>
            <a:pPr marL="214313" indent="-214313">
              <a:buFont typeface="Arial"/>
              <a:buChar char="•"/>
            </a:pPr>
            <a:r>
              <a:rPr lang="en-US" sz="1350" dirty="0"/>
              <a:t>10/25/40 Gb Eth./56 Gbps IB</a:t>
            </a:r>
          </a:p>
          <a:p>
            <a:pPr marL="214313" indent="-214313">
              <a:buFont typeface="Arial"/>
              <a:buChar char="•"/>
            </a:pPr>
            <a:r>
              <a:rPr lang="en-US" sz="1350" dirty="0"/>
              <a:t>x86 and ARM64</a:t>
            </a:r>
          </a:p>
          <a:p>
            <a:pPr marL="214313" indent="-214313">
              <a:buFont typeface="Arial"/>
              <a:buChar char="•"/>
            </a:pPr>
            <a:r>
              <a:rPr lang="en-US" sz="1350" i="1" dirty="0"/>
              <a:t>HW from HP, Dell, Mellanox</a:t>
            </a:r>
          </a:p>
        </p:txBody>
      </p:sp>
      <p:sp>
        <p:nvSpPr>
          <p:cNvPr id="3" name="Slide Number Placeholder 2"/>
          <p:cNvSpPr>
            <a:spLocks noGrp="1"/>
          </p:cNvSpPr>
          <p:nvPr>
            <p:ph type="sldNum" sz="quarter" idx="4"/>
          </p:nvPr>
        </p:nvSpPr>
        <p:spPr/>
        <p:txBody>
          <a:bodyPr/>
          <a:lstStyle/>
          <a:p>
            <a:fld id="{2CBD76A8-AF67-E749-9A7E-BF330B4AAB78}" type="slidenum">
              <a:rPr lang="en-US" smtClean="0"/>
              <a:pPr/>
              <a:t>8</a:t>
            </a:fld>
            <a:endParaRPr lang="en-US" dirty="0"/>
          </a:p>
        </p:txBody>
      </p:sp>
    </p:spTree>
    <p:extLst>
      <p:ext uri="{BB962C8B-B14F-4D97-AF65-F5344CB8AC3E}">
        <p14:creationId xmlns:p14="http://schemas.microsoft.com/office/powerpoint/2010/main" val="913890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 of U Downtown Datacenter</a:t>
            </a:r>
          </a:p>
        </p:txBody>
      </p:sp>
      <p:sp>
        <p:nvSpPr>
          <p:cNvPr id="3" name="Slide Number Placeholder 2"/>
          <p:cNvSpPr>
            <a:spLocks noGrp="1"/>
          </p:cNvSpPr>
          <p:nvPr>
            <p:ph type="sldNum" sz="quarter" idx="4"/>
          </p:nvPr>
        </p:nvSpPr>
        <p:spPr/>
        <p:txBody>
          <a:bodyPr/>
          <a:lstStyle/>
          <a:p>
            <a:fld id="{2CBD76A8-AF67-E749-9A7E-BF330B4AAB78}" type="slidenum">
              <a:rPr lang="en-US" smtClean="0"/>
              <a:pPr/>
              <a:t>9</a:t>
            </a:fld>
            <a:endParaRPr lang="en-US" dirty="0"/>
          </a:p>
        </p:txBody>
      </p:sp>
      <p:pic>
        <p:nvPicPr>
          <p:cNvPr id="4" name="Picture 3" descr="P20428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5455" y="1547090"/>
            <a:ext cx="6661727" cy="4996296"/>
          </a:xfrm>
          <a:prstGeom prst="rect">
            <a:avLst/>
          </a:prstGeom>
        </p:spPr>
      </p:pic>
    </p:spTree>
    <p:extLst>
      <p:ext uri="{BB962C8B-B14F-4D97-AF65-F5344CB8AC3E}">
        <p14:creationId xmlns:p14="http://schemas.microsoft.com/office/powerpoint/2010/main" val="15213706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5|2.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oudlab">
  <a:themeElements>
    <a:clrScheme name="Custom 2">
      <a:dk1>
        <a:sysClr val="windowText" lastClr="000000"/>
      </a:dk1>
      <a:lt1>
        <a:srgbClr val="FFFFFF"/>
      </a:lt1>
      <a:dk2>
        <a:srgbClr val="3C3C3C"/>
      </a:dk2>
      <a:lt2>
        <a:srgbClr val="FFFEFB"/>
      </a:lt2>
      <a:accent1>
        <a:srgbClr val="08373E"/>
      </a:accent1>
      <a:accent2>
        <a:srgbClr val="3694C9"/>
      </a:accent2>
      <a:accent3>
        <a:srgbClr val="3ACF50"/>
      </a:accent3>
      <a:accent4>
        <a:srgbClr val="F0403C"/>
      </a:accent4>
      <a:accent5>
        <a:srgbClr val="F1833C"/>
      </a:accent5>
      <a:accent6>
        <a:srgbClr val="F2D43C"/>
      </a:accent6>
      <a:hlink>
        <a:srgbClr val="00C8C3"/>
      </a:hlink>
      <a:folHlink>
        <a:srgbClr val="A116E0"/>
      </a:folHlink>
    </a:clrScheme>
    <a:fontScheme name="Executive">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cloudlab.thmx</Template>
  <TotalTime>12805</TotalTime>
  <Words>791</Words>
  <Application>Microsoft Macintosh PowerPoint</Application>
  <PresentationFormat>On-screen Show (4:3)</PresentationFormat>
  <Paragraphs>136</Paragraphs>
  <Slides>24</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Palatino Linotype</vt:lpstr>
      <vt:lpstr>cloudlab</vt:lpstr>
      <vt:lpstr>PowerPoint Presentation</vt:lpstr>
      <vt:lpstr>PowerPoint Presentation</vt:lpstr>
      <vt:lpstr>PowerPoint Presentation</vt:lpstr>
      <vt:lpstr>The Problem with Working on Clouds</vt:lpstr>
      <vt:lpstr>PowerPoint Presentation</vt:lpstr>
      <vt:lpstr>The CloudLab Vision</vt:lpstr>
      <vt:lpstr>PowerPoint Presentation</vt:lpstr>
      <vt:lpstr>CloudLab’s Hardware</vt:lpstr>
      <vt:lpstr>U of U Downtown Datacenter</vt:lpstr>
      <vt:lpstr>Downtown Data Center</vt:lpstr>
      <vt:lpstr>PowerPoint Presentation</vt:lpstr>
      <vt:lpstr>CloudLab Users So Far</vt:lpstr>
      <vt:lpstr>Research Made Possible</vt:lpstr>
      <vt:lpstr>Example Case Studies</vt:lpstr>
      <vt:lpstr>Building on Each Others’ Work</vt:lpstr>
      <vt:lpstr>PowerPoint Presentation</vt:lpstr>
      <vt:lpstr>PowerPoint Presentation</vt:lpstr>
      <vt:lpstr>Profiles: Packaged environments</vt:lpstr>
      <vt:lpstr>Your Own Cloud in One Click</vt:lpstr>
      <vt:lpstr>PowerPoint Presentation</vt:lpstr>
      <vt:lpstr>Sign Up At CloudLab.us</vt:lpstr>
      <vt:lpstr>The CloudLab Team</vt:lpstr>
      <vt:lpstr>PowerPoint Presentation</vt:lpstr>
      <vt:lpstr>Learn more, sign up, share your research:</vt:lpstr>
    </vt:vector>
  </TitlesOfParts>
  <Manager/>
  <Company>University of Utah</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CloudLab</dc:title>
  <dc:subject/>
  <dc:creator>Robert Ricci</dc:creator>
  <cp:keywords/>
  <dc:description/>
  <cp:lastModifiedBy>Wood, Tim</cp:lastModifiedBy>
  <cp:revision>462</cp:revision>
  <cp:lastPrinted>2014-05-27T19:57:02Z</cp:lastPrinted>
  <dcterms:created xsi:type="dcterms:W3CDTF">2014-05-15T17:35:13Z</dcterms:created>
  <dcterms:modified xsi:type="dcterms:W3CDTF">2019-05-29T14:54:54Z</dcterms:modified>
  <cp:category/>
</cp:coreProperties>
</file>